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0" r:id="rId4"/>
    <p:sldId id="309" r:id="rId5"/>
    <p:sldId id="261" r:id="rId6"/>
    <p:sldId id="262" r:id="rId7"/>
    <p:sldId id="263" r:id="rId8"/>
    <p:sldId id="264" r:id="rId9"/>
    <p:sldId id="259" r:id="rId10"/>
    <p:sldId id="266" r:id="rId11"/>
    <p:sldId id="267" r:id="rId12"/>
    <p:sldId id="268" r:id="rId13"/>
    <p:sldId id="269" r:id="rId14"/>
    <p:sldId id="270" r:id="rId15"/>
    <p:sldId id="278" r:id="rId16"/>
    <p:sldId id="273" r:id="rId17"/>
    <p:sldId id="271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65" r:id="rId27"/>
    <p:sldId id="284" r:id="rId28"/>
    <p:sldId id="311" r:id="rId29"/>
    <p:sldId id="285" r:id="rId30"/>
    <p:sldId id="286" r:id="rId31"/>
    <p:sldId id="312" r:id="rId32"/>
    <p:sldId id="287" r:id="rId33"/>
    <p:sldId id="288" r:id="rId34"/>
    <p:sldId id="289" r:id="rId35"/>
    <p:sldId id="290" r:id="rId36"/>
    <p:sldId id="291" r:id="rId37"/>
    <p:sldId id="292" r:id="rId38"/>
    <p:sldId id="313" r:id="rId39"/>
    <p:sldId id="293" r:id="rId40"/>
    <p:sldId id="294" r:id="rId41"/>
    <p:sldId id="295" r:id="rId42"/>
    <p:sldId id="296" r:id="rId43"/>
    <p:sldId id="320" r:id="rId44"/>
    <p:sldId id="314" r:id="rId45"/>
    <p:sldId id="297" r:id="rId46"/>
    <p:sldId id="298" r:id="rId47"/>
    <p:sldId id="299" r:id="rId48"/>
    <p:sldId id="300" r:id="rId49"/>
    <p:sldId id="319" r:id="rId50"/>
    <p:sldId id="315" r:id="rId51"/>
    <p:sldId id="301" r:id="rId52"/>
    <p:sldId id="302" r:id="rId53"/>
    <p:sldId id="303" r:id="rId54"/>
    <p:sldId id="304" r:id="rId55"/>
    <p:sldId id="305" r:id="rId56"/>
    <p:sldId id="306" r:id="rId57"/>
    <p:sldId id="316" r:id="rId58"/>
    <p:sldId id="307" r:id="rId59"/>
    <p:sldId id="317" r:id="rId60"/>
    <p:sldId id="30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3" autoAdjust="0"/>
    <p:restoredTop sz="94660"/>
  </p:normalViewPr>
  <p:slideViewPr>
    <p:cSldViewPr>
      <p:cViewPr varScale="1">
        <p:scale>
          <a:sx n="97" d="100"/>
          <a:sy n="97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FC5-1EBC-4E64-BB2D-6E30452C9D95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E8D1-8BA9-4D06-8FF3-6D5607C5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8381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FC5-1EBC-4E64-BB2D-6E30452C9D95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E8D1-8BA9-4D06-8FF3-6D5607C5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4006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FC5-1EBC-4E64-BB2D-6E30452C9D95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E8D1-8BA9-4D06-8FF3-6D5607C5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2819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FC5-1EBC-4E64-BB2D-6E30452C9D95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E8D1-8BA9-4D06-8FF3-6D5607C5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8709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FC5-1EBC-4E64-BB2D-6E30452C9D95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E8D1-8BA9-4D06-8FF3-6D5607C5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604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FC5-1EBC-4E64-BB2D-6E30452C9D95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E8D1-8BA9-4D06-8FF3-6D5607C5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98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FC5-1EBC-4E64-BB2D-6E30452C9D95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E8D1-8BA9-4D06-8FF3-6D5607C5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06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FC5-1EBC-4E64-BB2D-6E30452C9D95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E8D1-8BA9-4D06-8FF3-6D5607C5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249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FC5-1EBC-4E64-BB2D-6E30452C9D95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E8D1-8BA9-4D06-8FF3-6D5607C5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653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FC5-1EBC-4E64-BB2D-6E30452C9D95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E8D1-8BA9-4D06-8FF3-6D5607C5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988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FC5-1EBC-4E64-BB2D-6E30452C9D95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E8D1-8BA9-4D06-8FF3-6D5607C5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90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0FC5-1EBC-4E64-BB2D-6E30452C9D95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AE8D1-8BA9-4D06-8FF3-6D5607C5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5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00600" y="381000"/>
            <a:ext cx="4358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ICJ Training Day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August 25, 2015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25240" y="4648200"/>
            <a:ext cx="5334000" cy="1652319"/>
            <a:chOff x="3810000" y="4343400"/>
            <a:chExt cx="5334000" cy="1652319"/>
          </a:xfrm>
        </p:grpSpPr>
        <p:sp>
          <p:nvSpPr>
            <p:cNvPr id="14" name="Rectangle 13"/>
            <p:cNvSpPr/>
            <p:nvPr/>
          </p:nvSpPr>
          <p:spPr>
            <a:xfrm>
              <a:off x="3810000" y="4343400"/>
              <a:ext cx="5334000" cy="16001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600" y="4426059"/>
              <a:ext cx="5105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schemeClr val="bg1"/>
                  </a:solidFill>
                </a:rPr>
                <a:t>Rule Proposals Discussion</a:t>
              </a:r>
            </a:p>
            <a:p>
              <a:pPr algn="r"/>
              <a:r>
                <a:rPr lang="en-US" sz="2800" b="1" dirty="0" smtClean="0">
                  <a:solidFill>
                    <a:schemeClr val="bg1"/>
                  </a:solidFill>
                </a:rPr>
                <a:t>2015 Rule Amendment Proposals</a:t>
              </a:r>
            </a:p>
            <a:p>
              <a:pPr algn="r"/>
              <a:r>
                <a:rPr lang="en-US" sz="2000" dirty="0" smtClean="0">
                  <a:solidFill>
                    <a:schemeClr val="bg1"/>
                  </a:solidFill>
                </a:rPr>
                <a:t>Rules Committee Chair: Rose Ann </a:t>
              </a:r>
              <a:r>
                <a:rPr lang="en-US" sz="2000" dirty="0" smtClean="0">
                  <a:solidFill>
                    <a:schemeClr val="bg1"/>
                  </a:solidFill>
                </a:rPr>
                <a:t>Bisch</a:t>
              </a:r>
            </a:p>
            <a:p>
              <a:pPr algn="r"/>
              <a:r>
                <a:rPr lang="en-US" sz="2000" dirty="0" smtClean="0">
                  <a:solidFill>
                    <a:schemeClr val="bg1"/>
                  </a:solidFill>
                </a:rPr>
                <a:t>Legal Counsel: Rick Masters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00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Guardian ad litem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Term is understood and not </a:t>
            </a:r>
            <a:r>
              <a:rPr lang="en-US" sz="3000" dirty="0" smtClean="0">
                <a:solidFill>
                  <a:schemeClr val="tx1"/>
                </a:solidFill>
              </a:rPr>
              <a:t>necessary to define.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4" y="2667000"/>
            <a:ext cx="8557772" cy="4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80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Holding State</a:t>
            </a:r>
            <a:endParaRPr lang="en-US" sz="3200" b="1" u="sng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2" y="2743200"/>
            <a:ext cx="8497856" cy="4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Home Evaluation/Investigation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Change term to “Home Evaluation” because </a:t>
            </a:r>
            <a:br>
              <a:rPr lang="en-US" sz="3000" dirty="0" smtClean="0">
                <a:solidFill>
                  <a:schemeClr val="tx1"/>
                </a:solidFill>
              </a:rPr>
            </a:br>
            <a:r>
              <a:rPr lang="en-US" sz="3000" dirty="0" smtClean="0">
                <a:solidFill>
                  <a:schemeClr val="tx1"/>
                </a:solidFill>
              </a:rPr>
              <a:t>“investigation” is not used in the rules and language amended to clarify meaning and incorporate West Region proposal.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8" y="2768796"/>
            <a:ext cx="8695864" cy="8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6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Home State</a:t>
            </a:r>
            <a:endParaRPr lang="en-US" sz="3200" b="1" u="sng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uniformity. Definition specifies that home state is where the </a:t>
            </a:r>
            <a:r>
              <a:rPr lang="en-US" sz="3000" dirty="0">
                <a:solidFill>
                  <a:schemeClr val="tx1"/>
                </a:solidFill>
              </a:rPr>
              <a:t>legal guardian/custodial </a:t>
            </a:r>
            <a:r>
              <a:rPr lang="en-US" sz="3000" dirty="0" smtClean="0">
                <a:solidFill>
                  <a:schemeClr val="tx1"/>
                </a:solidFill>
              </a:rPr>
              <a:t>agency resides, not the juvenile.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7" y="2555901"/>
            <a:ext cx="8616025" cy="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Interstate Compact for Juveniles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added to clarify the ICJ does not transfer jurisdiction.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8231962" cy="12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23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Juvenile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The Statutory language overrides the Rules; amended to mirror statutory language.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9" y="2667000"/>
            <a:ext cx="8489861" cy="10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8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Legal Custodian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Changed term to “Custodial Agency” and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language amended </a:t>
            </a:r>
            <a:r>
              <a:rPr lang="en-US" sz="3000" dirty="0">
                <a:solidFill>
                  <a:schemeClr val="tx1"/>
                </a:solidFill>
              </a:rPr>
              <a:t>for clarity and uniformity </a:t>
            </a:r>
            <a:r>
              <a:rPr lang="en-US" sz="3000" dirty="0" smtClean="0">
                <a:solidFill>
                  <a:schemeClr val="tx1"/>
                </a:solidFill>
              </a:rPr>
              <a:t>to </a:t>
            </a:r>
            <a:r>
              <a:rPr lang="en-US" sz="3000" dirty="0">
                <a:solidFill>
                  <a:schemeClr val="tx1"/>
                </a:solidFill>
              </a:rPr>
              <a:t>identify the </a:t>
            </a:r>
            <a:r>
              <a:rPr lang="en-US" sz="3000" dirty="0" smtClean="0">
                <a:solidFill>
                  <a:schemeClr val="tx1"/>
                </a:solidFill>
              </a:rPr>
              <a:t>court appointed agencies.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4483"/>
            <a:ext cx="8382000" cy="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81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Legal Guardian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uniformity and to identify person(s) legally responsible (any person legally responsible for a child, including the biological parent).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8503145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Legal Jurisdiction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Term amended to remove “</a:t>
            </a:r>
            <a:r>
              <a:rPr lang="en-US" sz="3000" i="1" dirty="0" smtClean="0">
                <a:solidFill>
                  <a:schemeClr val="tx1"/>
                </a:solidFill>
              </a:rPr>
              <a:t>Legal</a:t>
            </a:r>
            <a:r>
              <a:rPr lang="en-US" sz="3000" dirty="0" smtClean="0">
                <a:solidFill>
                  <a:schemeClr val="tx1"/>
                </a:solidFill>
              </a:rPr>
              <a:t>” as the rules use “</a:t>
            </a:r>
            <a:r>
              <a:rPr lang="en-US" sz="3000" i="1" dirty="0" smtClean="0">
                <a:solidFill>
                  <a:schemeClr val="tx1"/>
                </a:solidFill>
              </a:rPr>
              <a:t>jurisdiction</a:t>
            </a:r>
            <a:r>
              <a:rPr lang="en-US" sz="3000" dirty="0" smtClean="0">
                <a:solidFill>
                  <a:schemeClr val="tx1"/>
                </a:solidFill>
              </a:rPr>
              <a:t>” alone.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819018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47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Non-Compacting State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Term is understood based on definition of ‘compacting state’.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3" y="2704402"/>
            <a:ext cx="8372894" cy="4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99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The </a:t>
            </a:r>
            <a:r>
              <a:rPr lang="en-US" sz="3600" b="1" dirty="0" smtClean="0"/>
              <a:t>2015 </a:t>
            </a:r>
            <a:r>
              <a:rPr lang="en-US" sz="3600" b="1" dirty="0"/>
              <a:t>Rule Proposals will be presented for vote during the 2015 General Session. </a:t>
            </a:r>
            <a:endParaRPr lang="en-US" sz="3600" b="1" dirty="0" smtClean="0"/>
          </a:p>
          <a:p>
            <a:r>
              <a:rPr lang="en-US" sz="3600" b="1" dirty="0" smtClean="0"/>
              <a:t> </a:t>
            </a:r>
            <a:endParaRPr lang="en-US" sz="3600" b="1" dirty="0"/>
          </a:p>
          <a:p>
            <a:r>
              <a:rPr lang="en-US" sz="3600" b="1" dirty="0"/>
              <a:t>Please retain </a:t>
            </a:r>
            <a:r>
              <a:rPr lang="en-US" sz="3600" b="1" dirty="0" smtClean="0"/>
              <a:t>Training Booklet for </a:t>
            </a:r>
            <a:r>
              <a:rPr lang="en-US" sz="3600" b="1" dirty="0"/>
              <a:t>the General Session Meeting on Wednesday.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2015 Rule Proposals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60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Peace Officer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Term is understood and not used outside of ICJ Rules Section 100.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799"/>
            <a:ext cx="8458200" cy="60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63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Pick Up Order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Term is understood and not used in the Rules.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12121"/>
            <a:ext cx="8388445" cy="4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6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Private Provider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Term is not used in the Rules.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4310"/>
            <a:ext cx="8270567" cy="7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34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Residence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Term is understood and not necessary to define.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9" y="2529455"/>
            <a:ext cx="7994881" cy="7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68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Rule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The Statutory language overrides the Rules; amended to mirror statutory language.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8899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29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Runaway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to clarify age limit and person or agency responsible for child.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655482"/>
            <a:ext cx="8726067" cy="13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Status Offense</a:t>
            </a:r>
            <a:endParaRPr lang="en-US" sz="3200" b="1" u="sng" dirty="0">
              <a:solidFill>
                <a:schemeClr val="tx1"/>
              </a:solidFill>
            </a:endParaRPr>
          </a:p>
          <a:p>
            <a:endParaRPr lang="en-US" sz="4000" dirty="0" smtClean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Term is not used in the Rules.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9" y="3022310"/>
            <a:ext cx="8557772" cy="6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9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Travel Permit</a:t>
            </a:r>
            <a:endParaRPr lang="en-US" sz="3200" b="1" u="sng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to clarify travel permits can be used for all types of travel.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2582108"/>
            <a:ext cx="8595360" cy="69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79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2015 Rule Proposals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2514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Section 200: General Provisions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9563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Communication Requirements Between States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Remove language concerning email correspondence  (process) because it is no longer applicable as information is shared via JIDS.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2-104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35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2015 Rule Proposals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2514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Section 100 : Definitions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5076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Victim Notification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Addition of full name of ICJ Form and language amended for clarity and syntax.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2-105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47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2015 Rule Proposals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2514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Section 400: Transfer of Supervision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0238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Eligibility Requirements for the Transfer of Supervision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Added/amended language from Rule 5-101(9) to clarify eligibility requirements.</a:t>
            </a:r>
          </a:p>
          <a:p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4-101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50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Eligibility </a:t>
            </a:r>
            <a:r>
              <a:rPr lang="en-US" sz="3200" b="1" u="sng" dirty="0">
                <a:solidFill>
                  <a:schemeClr val="tx1"/>
                </a:solidFill>
              </a:rPr>
              <a:t>Requirements for the Transfer of Supervision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New paragraph about use of home evaluation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for juveniles who are not yet adjudicated.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4-101 SOUTH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00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Sending </a:t>
            </a:r>
            <a:r>
              <a:rPr lang="en-US" sz="3200" b="1" u="sng" dirty="0">
                <a:solidFill>
                  <a:schemeClr val="tx1"/>
                </a:solidFill>
              </a:rPr>
              <a:t>and Receiving Referrals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consistency; deleted time frames; incorporated West Region proposal to eliminate ‘placement’.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4-102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91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Sending and Receiving Referrals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New paragraph clarifying when a Form IA/VI is ‘complete’ and when a home evaluation can be completed, especially in instances where the juvenile is already in the receiving state.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4-102 SOUTH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3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Transfer of Supervision Procedures for Juvenile Sex Offenders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 and to standardize the term ‘referral’; incorporated West Region’s proposal to eliminate the term ‘placement’.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4-103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96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Authority to Accept/Deny Supervision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consistency; incorporated West Region’s proposal to remove ‘placement’; language moved to Rule 5-103 for organizational purposes.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4-104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15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2015 Rule Proposals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2514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Section 500: Supervision in Receiving State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3385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Supervision/Services Requirements 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 ; incorporated West Region’s proposal to remove ‘placement’; language moved to Rule 4-101 for organizational purposes.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5-101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32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Demanding State </a:t>
            </a: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condensed for clarity.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514600"/>
            <a:ext cx="858157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Absconder Under ICJ Supervision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5-102 WEST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6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Reporting Juvenile Non-Compliance, Failed Placement and Retaking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consistency; incorporated West Region proposal to remove ‘placement’; language added to clarify requirements for a failed placement as proposed by Midwest Region; language moved/amended from Rule 5-103.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5-103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0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Closure of Cases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consistency; incorporated West Region’s proposal to remove ‘placement’; paragraph deleted to remove timeline for maintaining closed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5-104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18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Probable Cause Hearing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New rule describing ICJ procedure for conducting a probable cause hearing for an alleged violation of conditions of supervision that brings ICJ into compliance with two U.S. Supreme Court opinions and protects juvenile rights.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NEW 5-105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84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2015 Rule Proposals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2514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Section 600: Voluntary and Non-voluntary Return of Juveniles/Runaways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1280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400" u="sng" dirty="0" smtClean="0">
              <a:solidFill>
                <a:schemeClr val="tx1"/>
              </a:solidFill>
            </a:endParaRPr>
          </a:p>
          <a:p>
            <a:endParaRPr lang="en-US" sz="3400" u="sng" dirty="0">
              <a:solidFill>
                <a:schemeClr val="tx1"/>
              </a:solidFill>
            </a:endParaRPr>
          </a:p>
          <a:p>
            <a:r>
              <a:rPr lang="en-US" sz="3000" b="1" u="sng" dirty="0" smtClean="0">
                <a:solidFill>
                  <a:schemeClr val="tx1"/>
                </a:solidFill>
              </a:rPr>
              <a:t>Release of Runaways to Parent or Legal Guardian</a:t>
            </a:r>
          </a:p>
          <a:p>
            <a:endParaRPr lang="en-US" sz="34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consistency; remove language from amended By-laws; language moved to Rules 6-102 and 6-103; abuse and neglect language moved to new rule 6-105 to clarify abuse and neglect procedures apply to all returns.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6-101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26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Voluntary Return of Out of State Juveniles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Language amended for clarity and consistency; language moved from Rule 6-101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6-102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56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400" u="sng" dirty="0" smtClean="0">
              <a:solidFill>
                <a:schemeClr val="tx1"/>
              </a:solidFill>
            </a:endParaRPr>
          </a:p>
          <a:p>
            <a:endParaRPr lang="en-US" sz="34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Non-Voluntary Return of Non-Delinquent Runaways and/or Accused Status Offenders</a:t>
            </a:r>
          </a:p>
          <a:p>
            <a:endParaRPr lang="en-US" sz="34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consistency; language moved from Rule 6-101; addition of time frame to be consistent with Rule 6-102.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6-103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2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Non-Voluntary Return of an Escapee, Absconder or Accused Delinquent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consistency; added language to clarify a judge does not need to verify own signature.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6-103A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9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3874"/>
            <a:ext cx="9144000" cy="5473126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Return of Juveniles when Abuse or Neglect is Reported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New rule applies to all returns when suspected abuse or neglect; adds clarity and emphasis.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NEW Rule 6-105	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08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Detainer</a:t>
            </a:r>
            <a:endParaRPr lang="en-US" sz="3200" b="1" u="sng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Term is understood and not used in Rules.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83867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96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2015 Rule Proposals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2514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Section 700: Additional Return Requirements for Sections 500 and 600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6315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Financial Responsibility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consistency; language added from Rule 7-105 to clarify financial responsibility.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7-101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57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Public Safety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consistency.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7-102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53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Warrants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to clarify entering warrants into the NCIC and defining geographic limits.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7-104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77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Custodial Detention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 and to remove redundancy.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7-105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42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Transportation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consistency; new paragraph not allowing for home/demanding state to use commercial ground transportation unless absolutely necessary.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7-106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3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Airport Supervision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7-107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85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2015 Rule Proposals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2514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Section 800: Travel Permits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3903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Travel Permits</a:t>
            </a:r>
          </a:p>
          <a:p>
            <a:endParaRPr lang="en-US" sz="34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Language amended for clarity and consistency and to clarify the issuing of travel permits by sending, receiving, and subsequent states; added title and number of form; incorporated West Region’s proposal to remove ‘placement’.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8-101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43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2015 Rule Proposals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2514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Section 900: Dispute Resolution, Enforcement, Withdrawal, and Dissolution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204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Detention Order</a:t>
            </a:r>
            <a:endParaRPr lang="en-US" sz="3200" b="1" u="sng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Term is understood and not used in Rules.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4" y="2590800"/>
            <a:ext cx="8641352" cy="5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86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Enforcement Actions Against a Defaulting State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Amended language to be consistent with Statute language.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9-103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18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Emancipation</a:t>
            </a:r>
            <a:endParaRPr lang="en-US" sz="3200" b="1" u="sng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Term is understood and not used in Rules.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2514600"/>
            <a:ext cx="8587740" cy="6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12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Escapee</a:t>
            </a:r>
            <a:endParaRPr lang="en-US" sz="3200" b="1" u="sng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Amended for clarity and to avoid confusion with term “absconder”.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96824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8458200" cy="63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51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58674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3600" u="sng" dirty="0">
              <a:solidFill>
                <a:schemeClr val="tx1"/>
              </a:solidFill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Good Faith Effort</a:t>
            </a:r>
            <a:endParaRPr lang="en-US" sz="3200" b="1" u="sng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Term </a:t>
            </a:r>
            <a:r>
              <a:rPr lang="en-US" sz="3000" dirty="0" smtClean="0">
                <a:solidFill>
                  <a:schemeClr val="tx1"/>
                </a:solidFill>
              </a:rPr>
              <a:t>is not </a:t>
            </a:r>
            <a:r>
              <a:rPr lang="en-US" sz="3000" dirty="0">
                <a:solidFill>
                  <a:schemeClr val="tx1"/>
                </a:solidFill>
              </a:rPr>
              <a:t>used in Rules.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" y="292387"/>
            <a:ext cx="43434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190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Rule 1-101	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4" y="2590800"/>
            <a:ext cx="8557772" cy="6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8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1234</Words>
  <Application>Microsoft Office PowerPoint</Application>
  <PresentationFormat>On-screen Show (4:3)</PresentationFormat>
  <Paragraphs>375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mrhodes</dc:creator>
  <cp:lastModifiedBy>mrhodes</cp:lastModifiedBy>
  <cp:revision>82</cp:revision>
  <dcterms:created xsi:type="dcterms:W3CDTF">2015-02-25T17:52:19Z</dcterms:created>
  <dcterms:modified xsi:type="dcterms:W3CDTF">2015-07-22T15:36:47Z</dcterms:modified>
</cp:coreProperties>
</file>