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Roboto Mono Light" panose="00000009000000000000" pitchFamily="49" charset="0"/>
      <p:regular r:id="rId37"/>
      <p:italic r:id="rId38"/>
    </p:embeddedFont>
    <p:embeddedFont>
      <p:font typeface="Roboto Mono Light Bold" panose="020B0604020202020204" charset="0"/>
      <p:regular r:id="rId39"/>
    </p:embeddedFont>
    <p:embeddedFont>
      <p:font typeface="Roboto Mono Regular" panose="020B0604020202020204" charset="0"/>
      <p:regular r:id="rId40"/>
    </p:embeddedFont>
    <p:embeddedFont>
      <p:font typeface="Roboto Mono Regular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24.05.2023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CORRIE</a:t>
            </a:r>
          </a:p>
          <a:p>
            <a:endParaRPr lang="en-US"/>
          </a:p>
          <a:p>
            <a:r>
              <a:rPr lang="en-US"/>
              <a:t>Welcome to the third session of the ICJ Wednesday Workshop Series!</a:t>
            </a:r>
          </a:p>
          <a:p>
            <a:endParaRPr lang="en-US"/>
          </a:p>
          <a:p>
            <a:r>
              <a:rPr lang="en-US"/>
              <a:t>My name is Corrie Copeland and I am the Commissioner for the state of Tennessee as well as the chair of the Commission's Training, Education, and Public Relations Committee.</a:t>
            </a:r>
          </a:p>
          <a:p>
            <a:endParaRPr lang="en-US"/>
          </a:p>
          <a:p>
            <a:r>
              <a:rPr lang="en-US"/>
              <a:t>We're so glad that you took the time out of your day to join us. </a:t>
            </a:r>
          </a:p>
          <a:p>
            <a:endParaRPr lang="en-US"/>
          </a:p>
          <a:p>
            <a:r>
              <a:rPr lang="en-US"/>
              <a:t>Without further ado, I'll turn the mic over to today's trainers: Jessica Wald, North Dakota Designee/Deputy Compact Administrator, Raymundo Gallardo, Utah Designee/Deputy Compact Administrator, and Nordia Napier, Connecticut Designee/Deputy Compact Administrator.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Rule 5-103 paragraph 4 states: </a:t>
            </a:r>
          </a:p>
          <a:p>
            <a:endParaRPr lang="en-US"/>
          </a:p>
          <a:p>
            <a:r>
              <a:rPr lang="en-US"/>
              <a:t>Upon request from the receiving state, the sending state’s ICJ Office shall return the juvenile within five (5) business days in accordance with these rules when:</a:t>
            </a:r>
          </a:p>
          <a:p>
            <a:endParaRPr lang="en-US"/>
          </a:p>
          <a:p>
            <a:r>
              <a:rPr lang="en-US"/>
              <a:t>a. A legal guardian remains in the sending state and the supervision in the receiving state fails as evidenced by:</a:t>
            </a:r>
          </a:p>
          <a:p>
            <a:endParaRPr lang="en-US"/>
          </a:p>
          <a:p>
            <a:r>
              <a:rPr lang="en-US"/>
              <a:t>i. When a juvenile is no longer residing in the residence approved by the receiving state due to documented instances of violation of conditions of supervision; or</a:t>
            </a:r>
          </a:p>
          <a:p>
            <a:r>
              <a:rPr lang="en-US"/>
              <a:t>ii. When an alternative residence is determined to be in the best interest of the juvenile due to documented instances of violation of conditions of supervision and no viable alternatives exist in the receiving state; or</a:t>
            </a:r>
          </a:p>
          <a:p>
            <a:r>
              <a:rPr lang="en-US"/>
              <a:t>iii. When an immediate, serious threat to the health and safety of the juvenile and/or others in the residence or community is identified; and</a:t>
            </a:r>
          </a:p>
          <a:p>
            <a:r>
              <a:rPr lang="en-US"/>
              <a:t>iv. The receiving state has documented efforts or interventions to redirect the behavior.</a:t>
            </a:r>
          </a:p>
          <a:p>
            <a:endParaRPr lang="en-US"/>
          </a:p>
          <a:p>
            <a:r>
              <a:rPr lang="en-US"/>
              <a:t>b. The juvenile is not residing with a legal guardian and that person requests the juvenile be removed from his/her home. The sending state shall secure alternative living arrangements within five (5) business days or the juvenile shall be returned. This time period may be extended up to an additional five (5) business days with the approval from both ICJ Offices.</a:t>
            </a:r>
          </a:p>
          <a:p>
            <a:endParaRPr lang="en-US"/>
          </a:p>
          <a:p>
            <a:r>
              <a:rPr lang="en-US"/>
              <a:t>c. A juvenile student or juvenile who resides independently in the receiving state whose transfer of supervision fails.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a. A legal guardian remains in the sending state and the supervision in the receiving state fails as evidenced by:</a:t>
            </a:r>
          </a:p>
          <a:p>
            <a:endParaRPr lang="en-US"/>
          </a:p>
          <a:p>
            <a:r>
              <a:rPr lang="en-US"/>
              <a:t>i. When a juvenile is no longer residing in the residence approved by the receiving state due to documented instances of violation of conditions of supervision; or</a:t>
            </a:r>
          </a:p>
          <a:p>
            <a:r>
              <a:rPr lang="en-US"/>
              <a:t>ii. When an alternative residence is determined to be in the best interest of the juvenile due to documented instances of violation of conditions of supervision and no viable alternatives exist in the receiving state; or</a:t>
            </a:r>
          </a:p>
          <a:p>
            <a:r>
              <a:rPr lang="en-US"/>
              <a:t>iii. When an immediate, serious threat to the health and safety of the juvenile and/or others in the residence or community is identified; and</a:t>
            </a:r>
          </a:p>
          <a:p>
            <a:r>
              <a:rPr lang="en-US"/>
              <a:t>iv. The receiving state has documented efforts or interventions to redirect the behavior.</a:t>
            </a:r>
          </a:p>
          <a:p>
            <a:endParaRPr lang="en-US"/>
          </a:p>
          <a:p>
            <a:r>
              <a:rPr lang="en-US"/>
              <a:t>b. The juvenile is not residing with a legal guardian and that person requests the juvenile be removed from his/her home. The sending state shall secure alternative living arrangements within five (5) business days or the juvenile shall be returned. This time period may be extended up to an additional five (5) business days with the approval from both ICJ Offices.</a:t>
            </a:r>
          </a:p>
          <a:p>
            <a:endParaRPr lang="en-US"/>
          </a:p>
          <a:p>
            <a:r>
              <a:rPr lang="en-US"/>
              <a:t>c. A juvenile student or juvenile who resides independently in the receiving state whose transfer of supervision fails.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 The juvenile is not residing with a legal guardian and that person requests the juvenile be removed from his/her home. The sending state shall secure alternative living arrangements within five (5) business days or the juvenile shall be returned. This time period may be extended up to an additional five (5) business days with the approval from both ICJ Offices.</a:t>
            </a:r>
          </a:p>
          <a:p>
            <a:endParaRPr lang="en-US"/>
          </a:p>
          <a:p>
            <a:r>
              <a:rPr lang="en-US"/>
              <a:t>c. A juvenile student or juvenile who resides independently in the receiving state whose transfer of supervision fails.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A violation report is used to notify the sending state when a juvenile is out of compliance with their conditions of supervision. </a:t>
            </a:r>
          </a:p>
          <a:p>
            <a:endParaRPr lang="en-US"/>
          </a:p>
          <a:p>
            <a:r>
              <a:rPr lang="en-US"/>
              <a:t>Violation reports are completed on Form IX, much like Quarterly Progress Reports. </a:t>
            </a:r>
          </a:p>
          <a:p>
            <a:endParaRPr lang="en-US"/>
          </a:p>
          <a:p>
            <a:r>
              <a:rPr lang="en-US"/>
              <a:t>Violation Reports will need to be detailed and contain specific information in order for the sending state to respond appropriately to the violation.</a:t>
            </a:r>
          </a:p>
          <a:p>
            <a:endParaRPr lang="en-US"/>
          </a:p>
          <a:p>
            <a:r>
              <a:rPr lang="en-US"/>
              <a:t>If a juvenile is out of compliance at any time during supervision, the receiving state shall notify the sending state within an expedient timeframe.</a:t>
            </a:r>
          </a:p>
          <a:p>
            <a:endParaRPr lang="en-US"/>
          </a:p>
          <a:p>
            <a:r>
              <a:rPr lang="en-US"/>
              <a:t>In the spirit of the “golden rule,” report to others what you would want reported to yourself.</a:t>
            </a:r>
          </a:p>
          <a:p>
            <a:endParaRPr lang="en-US"/>
          </a:p>
          <a:p>
            <a:r>
              <a:rPr lang="en-US"/>
              <a:t>***Reach out to your state Compact Office for specific timelines and operating procedures***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The following information must be included when completing a violation report:</a:t>
            </a:r>
          </a:p>
          <a:p>
            <a:endParaRPr lang="en-US"/>
          </a:p>
          <a:p>
            <a:r>
              <a:rPr lang="en-US"/>
              <a:t>-the date of the new citation or technical violation that forms the basis of the violation;</a:t>
            </a:r>
          </a:p>
          <a:p>
            <a:endParaRPr lang="en-US"/>
          </a:p>
          <a:p>
            <a:r>
              <a:rPr lang="en-US"/>
              <a:t>-description of the new citation or technical violation; </a:t>
            </a:r>
          </a:p>
          <a:p>
            <a:endParaRPr lang="en-US"/>
          </a:p>
          <a:p>
            <a:r>
              <a:rPr lang="en-US"/>
              <a:t>-status and disposition, if any; </a:t>
            </a:r>
          </a:p>
          <a:p>
            <a:endParaRPr lang="en-US"/>
          </a:p>
          <a:p>
            <a:r>
              <a:rPr lang="en-US"/>
              <a:t>-supporting documentation regarding the violation including but not limited to police reports, drug testing results, or any other document to support the violation;</a:t>
            </a:r>
          </a:p>
          <a:p>
            <a:endParaRPr lang="en-US"/>
          </a:p>
          <a:p>
            <a:r>
              <a:rPr lang="en-US"/>
              <a:t>-description of efforts made to redirect the behavior, including therapeutic interventions, incentives and/or graduated sanctions, or other corrective actions consistent with supervision standards in the receiving state; and;</a:t>
            </a:r>
          </a:p>
          <a:p>
            <a:endParaRPr lang="en-US"/>
          </a:p>
          <a:p>
            <a:r>
              <a:rPr lang="en-US"/>
              <a:t>-receiving state recommendations.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When reporting a new citation or technical violation it is important to be very descriptive of the events that occurred.  </a:t>
            </a:r>
          </a:p>
          <a:p>
            <a:endParaRPr lang="en-US"/>
          </a:p>
          <a:p>
            <a:r>
              <a:rPr lang="en-US"/>
              <a:t>The who, what, where, when and how are good points to consider when submitting a violation report.  </a:t>
            </a:r>
          </a:p>
          <a:p>
            <a:endParaRPr lang="en-US"/>
          </a:p>
          <a:p>
            <a:r>
              <a:rPr lang="en-US"/>
              <a:t>How this behavior has or will impact the supervision of this juvenile?</a:t>
            </a:r>
          </a:p>
          <a:p>
            <a:endParaRPr lang="en-US"/>
          </a:p>
          <a:p>
            <a:r>
              <a:rPr lang="en-US"/>
              <a:t>Does this behavior pose a safety risk to the juvenile or the public?</a:t>
            </a:r>
          </a:p>
          <a:p>
            <a:endParaRPr lang="en-US"/>
          </a:p>
          <a:p>
            <a:r>
              <a:rPr lang="en-US"/>
              <a:t>Has treatment, school or home life been impacted by these behaviors?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If the juvenile has pending charges you will need to include the status of these charges and the disposition, if any.</a:t>
            </a:r>
          </a:p>
          <a:p>
            <a:endParaRPr lang="en-US"/>
          </a:p>
          <a:p>
            <a:r>
              <a:rPr lang="en-US"/>
              <a:t>-What are the new charges? </a:t>
            </a:r>
          </a:p>
          <a:p>
            <a:r>
              <a:rPr lang="en-US"/>
              <a:t>-When is the next court date?</a:t>
            </a:r>
          </a:p>
          <a:p>
            <a:r>
              <a:rPr lang="en-US"/>
              <a:t>-What was the outcome of the last court hearing?</a:t>
            </a:r>
          </a:p>
          <a:p>
            <a:endParaRPr lang="en-US"/>
          </a:p>
          <a:p>
            <a:r>
              <a:rPr lang="en-US"/>
              <a:t>The more information that can be provided the better.  We always want to provide a full picture for the sending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important that you include supporting documentation to go along with your recommendation on the violation report.</a:t>
            </a:r>
          </a:p>
          <a:p>
            <a:endParaRPr lang="en-US"/>
          </a:p>
          <a:p>
            <a:r>
              <a:rPr lang="en-US"/>
              <a:t>Examples of supporting documentation are:</a:t>
            </a:r>
          </a:p>
          <a:p>
            <a:r>
              <a:rPr lang="en-US"/>
              <a:t>-police reports,</a:t>
            </a:r>
          </a:p>
          <a:p>
            <a:r>
              <a:rPr lang="en-US"/>
              <a:t>-court documents,</a:t>
            </a:r>
          </a:p>
          <a:p>
            <a:r>
              <a:rPr lang="en-US"/>
              <a:t>-community service documents, </a:t>
            </a:r>
          </a:p>
          <a:p>
            <a:r>
              <a:rPr lang="en-US"/>
              <a:t>-treatment reports, </a:t>
            </a:r>
          </a:p>
          <a:p>
            <a:r>
              <a:rPr lang="en-US"/>
              <a:t>-educational reports,</a:t>
            </a:r>
          </a:p>
          <a:p>
            <a:r>
              <a:rPr lang="en-US"/>
              <a:t>-school disciplinary reports,</a:t>
            </a:r>
          </a:p>
          <a:p>
            <a:r>
              <a:rPr lang="en-US"/>
              <a:t>-letters or documents provided by the guardian,</a:t>
            </a:r>
          </a:p>
          <a:p>
            <a:r>
              <a:rPr lang="en-US"/>
              <a:t>-employer updates or status</a:t>
            </a:r>
          </a:p>
          <a:p>
            <a:endParaRPr lang="en-US"/>
          </a:p>
          <a:p>
            <a:r>
              <a:rPr lang="en-US"/>
              <a:t>A key thing to remember is the more supporting documents that can be provided the better.  We also want to provide a clear and accurate representation of the juvenile’s compliance or lack thereof with the conditions of supervision.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Be sure to address in your report whether all options have been exhausted.</a:t>
            </a:r>
          </a:p>
          <a:p>
            <a:endParaRPr lang="en-US"/>
          </a:p>
          <a:p>
            <a:r>
              <a:rPr lang="en-US"/>
              <a:t>What sanctions have been imposed? Have you documented them? (Sanctions are different in every state)</a:t>
            </a:r>
          </a:p>
          <a:p>
            <a:endParaRPr lang="en-US"/>
          </a:p>
          <a:p>
            <a:r>
              <a:rPr lang="en-US"/>
              <a:t>What options remain in the receiving state to try to correct and redirect the juvenile’s behavior?</a:t>
            </a:r>
          </a:p>
          <a:p>
            <a:endParaRPr lang="en-US"/>
          </a:p>
          <a:p>
            <a:r>
              <a:rPr lang="en-US"/>
              <a:t>What have you done to try to correct the behavior without requesting revocation?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Lastly, you will want to make a recommendation on the violation report.  </a:t>
            </a:r>
          </a:p>
          <a:p>
            <a:endParaRPr lang="en-US"/>
          </a:p>
          <a:p>
            <a:r>
              <a:rPr lang="en-US"/>
              <a:t>There are three options to chose from:</a:t>
            </a:r>
          </a:p>
          <a:p>
            <a:r>
              <a:rPr lang="en-US"/>
              <a:t>-Continue supervision;</a:t>
            </a:r>
          </a:p>
          <a:p>
            <a:r>
              <a:rPr lang="en-US"/>
              <a:t>-Request discharge; or</a:t>
            </a:r>
          </a:p>
          <a:p>
            <a:r>
              <a:rPr lang="en-US"/>
              <a:t>-Request revocation.</a:t>
            </a:r>
          </a:p>
          <a:p>
            <a:endParaRPr lang="en-US"/>
          </a:p>
          <a:p>
            <a:r>
              <a:rPr lang="en-US"/>
              <a:t>***Explain what each means briefly</a:t>
            </a:r>
          </a:p>
          <a:p>
            <a:endParaRPr lang="en-US"/>
          </a:p>
          <a:p>
            <a:r>
              <a:rPr lang="en-US"/>
              <a:t>***Mention the importance of communicating with your ICJ Office (to agree on a recommendation).</a:t>
            </a:r>
          </a:p>
          <a:p>
            <a:endParaRPr lang="en-US"/>
          </a:p>
          <a:p>
            <a:r>
              <a:rPr lang="en-US"/>
              <a:t>Remember, your recommendations hold weight and can impact how the sending state will respond.  </a:t>
            </a:r>
          </a:p>
          <a:p>
            <a:endParaRPr lang="en-US"/>
          </a:p>
          <a:p>
            <a:r>
              <a:rPr lang="en-US"/>
              <a:t>The Sending State ICJ office will make sure that the formal reply complies with ICJ Rules when request discharge or request revocation are checked.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Hello and Welcome!</a:t>
            </a:r>
          </a:p>
          <a:p>
            <a:endParaRPr lang="en-US"/>
          </a:p>
          <a:p>
            <a:r>
              <a:rPr lang="en-US"/>
              <a:t>Today's Wednesday Workshop will cover everything you need to know about violation reports including the ICJ Rules and how to apply them. </a:t>
            </a:r>
          </a:p>
          <a:p>
            <a:endParaRPr lang="en-US"/>
          </a:p>
          <a:p>
            <a:r>
              <a:rPr lang="en-US"/>
              <a:t>Next, we'll have a Q&amp;A session. </a:t>
            </a:r>
          </a:p>
          <a:p>
            <a:endParaRPr lang="en-US"/>
          </a:p>
          <a:p>
            <a:r>
              <a:rPr lang="en-US"/>
              <a:t>And finally, we'll do a UNITY Demonstration so that you can see what this task looks like in the system. </a:t>
            </a:r>
          </a:p>
          <a:p>
            <a:endParaRPr lang="en-US"/>
          </a:p>
          <a:p>
            <a:r>
              <a:rPr lang="en-US"/>
              <a:t>Finally, we'll hold a Q&amp;A session. </a:t>
            </a:r>
          </a:p>
          <a:p>
            <a:endParaRPr lang="en-US"/>
          </a:p>
          <a:p>
            <a:r>
              <a:rPr lang="en-US"/>
              <a:t>To receive a certificate of completion for this training, you'll need to complete the training feedback survey. </a:t>
            </a:r>
          </a:p>
          <a:p>
            <a:endParaRPr lang="en-US"/>
          </a:p>
          <a:p>
            <a:r>
              <a:rPr lang="en-US"/>
              <a:t>As some of you may not be UNITY users, you're welcome to leave before we transition into that section. </a:t>
            </a:r>
          </a:p>
          <a:p>
            <a:endParaRPr lang="en-US"/>
          </a:p>
          <a:p>
            <a:r>
              <a:rPr lang="en-US"/>
              <a:t>We'll put the link to the survey in the chat box before you go, so that you can receive 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If the transfer fails, options include:</a:t>
            </a:r>
          </a:p>
          <a:p>
            <a:endParaRPr lang="en-US"/>
          </a:p>
          <a:p>
            <a:r>
              <a:rPr lang="en-US"/>
              <a:t>Within 5 business days, the sending state shall</a:t>
            </a:r>
          </a:p>
          <a:p>
            <a:r>
              <a:rPr lang="en-US"/>
              <a:t>secure alternative living arrangements in the receiving state, or</a:t>
            </a:r>
          </a:p>
          <a:p>
            <a:r>
              <a:rPr lang="en-US"/>
              <a:t>the juvenile shall be returned to the sending state </a:t>
            </a:r>
          </a:p>
          <a:p>
            <a:endParaRPr lang="en-US"/>
          </a:p>
          <a:p>
            <a:r>
              <a:rPr lang="en-US"/>
              <a:t>This time period may be extended up to an additional five business days with the approval from both ICJ Offices.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The decision of the sending state to retake a juvenile shall be conclusive and not reviewable within the receiving state.  </a:t>
            </a:r>
          </a:p>
          <a:p>
            <a:endParaRPr lang="en-US"/>
          </a:p>
          <a:p>
            <a:r>
              <a:rPr lang="en-US"/>
              <a:t>If the sending state determines the violation requires retaking or retaking is mandatory, the following shall be considered:</a:t>
            </a:r>
          </a:p>
          <a:p>
            <a:endParaRPr lang="en-US"/>
          </a:p>
          <a:p>
            <a:r>
              <a:rPr lang="en-US"/>
              <a:t>A juvenile suspected of committing a new criminal offense or with pending charges is not available for retaking unless both states agree to the retaking, or the pending matters have been resolved.</a:t>
            </a:r>
          </a:p>
          <a:p>
            <a:endParaRPr lang="en-US"/>
          </a:p>
          <a:p>
            <a:r>
              <a:rPr lang="en-US"/>
              <a:t>Pursuant to the ICJ rules, a court hearing for return or retaking is not required when there is an appropriately signed Form VI in the file.  However, such hearing can be important to ensure that juveniles due process rights are protected when the juvenile is at risk of having their probation or parole revoked.</a:t>
            </a:r>
          </a:p>
          <a:p>
            <a:endParaRPr lang="en-US"/>
          </a:p>
          <a:p>
            <a:r>
              <a:rPr lang="en-US"/>
              <a:t>The sending state shall return the juvenile in a safe manner, pursuant to the ICJ Rules, within five  business days. This time period may be extended up to an additional five business days with the approval from both ICJ Offices.</a:t>
            </a:r>
          </a:p>
          <a:p>
            <a:endParaRPr lang="en-US"/>
          </a:p>
          <a:p>
            <a:r>
              <a:rPr lang="en-US"/>
              <a:t>Duly accredited officers may enter a receiving state and apprehend and retake a juvenile.  If this is not practical, a warrant may be issued and the sending state shall honor that warrant in 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Things to remember when retaking/returning a juvenile:</a:t>
            </a:r>
          </a:p>
          <a:p>
            <a:endParaRPr lang="en-US"/>
          </a:p>
          <a:p>
            <a:r>
              <a:rPr lang="en-US"/>
              <a:t>Juveniles cannot be retaken when there are pending charges unless both states agree.</a:t>
            </a:r>
          </a:p>
          <a:p>
            <a:endParaRPr lang="en-US"/>
          </a:p>
          <a:p>
            <a:r>
              <a:rPr lang="en-US"/>
              <a:t> All warrants issued for juveniles subject to the Compact shall be entered into the National Crime Information Center (NCIC) with a nationwide pickup radius and not eligible for bond.</a:t>
            </a:r>
          </a:p>
          <a:p>
            <a:endParaRPr lang="en-US"/>
          </a:p>
          <a:p>
            <a:r>
              <a:rPr lang="en-US"/>
              <a:t>The holding state shall not release the juvenile in custody on bond. </a:t>
            </a:r>
          </a:p>
          <a:p>
            <a:endParaRPr lang="en-US"/>
          </a:p>
          <a:p>
            <a:r>
              <a:rPr lang="en-US"/>
              <a:t>***Remind audience the importance of signing the ICJ Form VI during the TOS referral process when covering Retaking.</a:t>
            </a:r>
          </a:p>
          <a:p>
            <a:endParaRPr lang="en-US"/>
          </a:p>
          <a:p>
            <a:r>
              <a:rPr lang="en-US"/>
              <a:t>Again, refer to your state Compact Office for your state’s specific processes and timelines.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In many cases, the sending state must return the juvenile within five business days upon a request from the receiving state. Rule 5-103(4) describes three types of cases where returns are required upon the request of the receiving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The first type of case occurs when the legal guardian remains in the sending state and there is specific evidence of failed supervision. </a:t>
            </a:r>
          </a:p>
          <a:p>
            <a:endParaRPr lang="en-US"/>
          </a:p>
          <a:p>
            <a:r>
              <a:rPr lang="en-US"/>
              <a:t>Evidence of failed supervision in these cases, can be that the juvenile no longer resides in the residence approved by the receiving state or an alternative residence is determined to be in the best interest of the juvenile due to documented instances of violations of conditions or supervision.  </a:t>
            </a:r>
          </a:p>
          <a:p>
            <a:endParaRPr lang="en-US"/>
          </a:p>
          <a:p>
            <a:r>
              <a:rPr lang="en-US"/>
              <a:t>Similarly, if the legal guardian remains in the sending state, the juvenile must be returned upon the request of the receiving state when there is an immediate, serious threat to the health and safety of the juvenile or others in the residence or community and the receiving state has documented efforts or interventions to redirect the behavior. </a:t>
            </a:r>
          </a:p>
          <a:p>
            <a:endParaRPr lang="en-US"/>
          </a:p>
          <a:p>
            <a:r>
              <a:rPr lang="en-US"/>
              <a:t>Juveniles must also be returned within 5 business days upon request of the receiving state when: The juvenile is not residing with the legal guardian and that person requests the juvenile be removed from the home.  In such cases, the sending state has 5 business days to secure alternate living arrangements or return the juvenile.  This period may be extended up to an additional 5 days.</a:t>
            </a:r>
          </a:p>
          <a:p>
            <a:endParaRPr lang="en-US"/>
          </a:p>
          <a:p>
            <a:r>
              <a:rPr lang="en-US"/>
              <a:t>Finally, a juvenile must be returned within 5 business days upon request from the receiving state if the juvenile is a student or resides independently  in the receiving state.</a:t>
            </a:r>
          </a:p>
          <a:p>
            <a:endParaRPr lang="en-US"/>
          </a:p>
          <a:p>
            <a:r>
              <a:rPr lang="en-US"/>
              <a:t>When a juvenile is returned to the sending state due to a failed supervision, special care should be taken to ensure the safety and well-being of the juvenile and the community.  This is especially important when there is no legal guardian remaining in the sending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RAYMUNDO</a:t>
            </a:r>
          </a:p>
          <a:p>
            <a:endParaRPr lang="en-US"/>
          </a:p>
          <a:p>
            <a:r>
              <a:rPr lang="en-US"/>
              <a:t>Please unmute yourselves or type your questions into the chat box.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***If there's no time for the demonstration, direct to the LMS course***</a:t>
            </a:r>
          </a:p>
          <a:p>
            <a:endParaRPr lang="en-US"/>
          </a:p>
          <a:p>
            <a:r>
              <a:rPr lang="en-US"/>
              <a:t>Now, let's put all of this in action. We're going to share our screens and show you what it looks like to complete a home evaluation in UNITY.</a:t>
            </a:r>
          </a:p>
          <a:p>
            <a:endParaRPr lang="en-US"/>
          </a:p>
          <a:p>
            <a:r>
              <a:rPr lang="en-US"/>
              <a:t>If you are not a UNITY user, you are welcome to leave at this time.</a:t>
            </a:r>
          </a:p>
          <a:p>
            <a:endParaRPr lang="en-US"/>
          </a:p>
          <a:p>
            <a:r>
              <a:rPr lang="en-US"/>
              <a:t>Remember, to receive credit for your attendance, you must complete the training feedback survey. </a:t>
            </a:r>
          </a:p>
          <a:p>
            <a:endParaRPr lang="en-US"/>
          </a:p>
          <a:p>
            <a:r>
              <a:rPr lang="en-US"/>
              <a:t>The link is located in the chat box! Thank you for joining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AMANEE</a:t>
            </a:r>
          </a:p>
          <a:p>
            <a:endParaRPr lang="en-US"/>
          </a:p>
          <a:p>
            <a:r>
              <a:rPr lang="en-US"/>
              <a:t>If you would like to download a copy of this presentation, handout, and sample form for in-state trainings, visit the "Training Materials" page on the Commission's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AMANEE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AMANEE</a:t>
            </a:r>
          </a:p>
          <a:p>
            <a:endParaRPr lang="en-US"/>
          </a:p>
          <a:p>
            <a:r>
              <a:rPr lang="en-US"/>
              <a:t>Speaking of website resources, we encourage you to download and distribute the new "Website Resources" document. </a:t>
            </a:r>
          </a:p>
          <a:p>
            <a:endParaRPr lang="en-US"/>
          </a:p>
          <a:p>
            <a:r>
              <a:rPr lang="en-US"/>
              <a:t>This document was created to help viewers understand the range of resources available. </a:t>
            </a:r>
          </a:p>
          <a:p>
            <a:endParaRPr lang="en-US"/>
          </a:p>
          <a:p>
            <a:r>
              <a:rPr lang="en-US"/>
              <a:t>There are four categories:</a:t>
            </a:r>
          </a:p>
          <a:p>
            <a:r>
              <a:rPr lang="en-US"/>
              <a:t>- Training</a:t>
            </a:r>
          </a:p>
          <a:p>
            <a:r>
              <a:rPr lang="en-US"/>
              <a:t>- Legal</a:t>
            </a:r>
          </a:p>
          <a:p>
            <a:r>
              <a:rPr lang="en-US"/>
              <a:t>- Quick Reference Guides</a:t>
            </a:r>
          </a:p>
          <a:p>
            <a:r>
              <a:rPr lang="en-US"/>
              <a:t>- and Matrices </a:t>
            </a:r>
          </a:p>
          <a:p>
            <a:endParaRPr lang="en-US"/>
          </a:p>
          <a:p>
            <a:r>
              <a:rPr lang="en-US"/>
              <a:t>It can be printed for trainings or distributed electronically, which is nice because it has embedded links. </a:t>
            </a:r>
          </a:p>
          <a:p>
            <a:endParaRPr lang="en-US"/>
          </a:p>
          <a:p>
            <a:r>
              <a:rPr lang="en-US"/>
              <a:t>You can access this content via the new ICJ Website Resources webpage - Located under the resources tab.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For a more in-depth learning experience, enroll in the "ICJ in Action" LMS courses.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CORRIE</a:t>
            </a:r>
          </a:p>
          <a:p>
            <a:endParaRPr lang="en-US"/>
          </a:p>
          <a:p>
            <a:r>
              <a:rPr lang="en-US"/>
              <a:t>Our next few months of live training sessions will focus on the upcoming UNITY Enhancements. </a:t>
            </a:r>
          </a:p>
          <a:p>
            <a:endParaRPr lang="en-US"/>
          </a:p>
          <a:p>
            <a:r>
              <a:rPr lang="en-US"/>
              <a:t>Beginning with the first training, TODAY at 2:30 pm ET!  The Zoom link is located on the Commission's calendar and in the chat!</a:t>
            </a:r>
          </a:p>
          <a:p>
            <a:endParaRPr lang="en-US"/>
          </a:p>
          <a:p>
            <a:r>
              <a:rPr lang="en-US"/>
              <a:t>In June and July, the sessions will be presented on the last Wednesday of each month from 1:00-2:00 pm ET.</a:t>
            </a:r>
          </a:p>
          <a:p>
            <a:endParaRPr lang="en-US"/>
          </a:p>
          <a:p>
            <a:r>
              <a:rPr lang="en-US"/>
              <a:t>You can access those Zoom links via the Commission Calendar.</a:t>
            </a:r>
          </a:p>
          <a:p>
            <a:endParaRPr lang="en-US"/>
          </a:p>
          <a:p>
            <a:r>
              <a:rPr lang="en-US"/>
              <a:t>As always, if you are unable to attend, the sessions will be recorded and posted on the LMS.</a:t>
            </a:r>
          </a:p>
          <a:p>
            <a:endParaRPr lang="en-US"/>
          </a:p>
          <a:p>
            <a:r>
              <a:rPr lang="en-US"/>
              <a:t>Thank you for joining us and we look forward to seeing you next time!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Today we will review Rule 5-103, Reporting Juvenile Non-Compliance, Failed Supervision and Retaking.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Rule 5-103 paragraph 1 states: </a:t>
            </a:r>
          </a:p>
          <a:p>
            <a:endParaRPr lang="en-US"/>
          </a:p>
          <a:p>
            <a:r>
              <a:rPr lang="en-US"/>
              <a:t>At any time during supervision if a juvenile is out of compliance with conditions of supervision, the receiving state shall notify the sending state using Form IX Quarterly Progress, Violation or Absconder Report, which shall contain:</a:t>
            </a:r>
          </a:p>
          <a:p>
            <a:endParaRPr lang="en-US"/>
          </a:p>
          <a:p>
            <a:r>
              <a:rPr lang="en-US"/>
              <a:t>a. the date of the new citation or technical violation that forms the basis of the violation;</a:t>
            </a:r>
          </a:p>
          <a:p>
            <a:endParaRPr lang="en-US"/>
          </a:p>
          <a:p>
            <a:r>
              <a:rPr lang="en-US"/>
              <a:t>b. description of the new citation or technical violation;</a:t>
            </a:r>
          </a:p>
          <a:p>
            <a:endParaRPr lang="en-US"/>
          </a:p>
          <a:p>
            <a:r>
              <a:rPr lang="en-US"/>
              <a:t>c. status and disposition, if any;</a:t>
            </a:r>
          </a:p>
          <a:p>
            <a:endParaRPr lang="en-US"/>
          </a:p>
          <a:p>
            <a:r>
              <a:rPr lang="en-US"/>
              <a:t>d. supporting documentation regarding the violation including but not limited to police reports, drug testing results, or any other document to support the violation.</a:t>
            </a:r>
          </a:p>
          <a:p>
            <a:endParaRPr lang="en-US"/>
          </a:p>
          <a:p>
            <a:r>
              <a:rPr lang="en-US"/>
              <a:t>e. description of efforts made to redirect the behavior, including therapeutic interventions, incentives and/or graduated sanctions, or other corrective actions consistent with supervision standards in the receiving state; and;</a:t>
            </a:r>
          </a:p>
          <a:p>
            <a:endParaRPr lang="en-US"/>
          </a:p>
          <a:p>
            <a:r>
              <a:rPr lang="en-US"/>
              <a:t>f. receiving state recommendations.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a. the date of the new citation or technical violation that forms the basis of the violation;</a:t>
            </a:r>
          </a:p>
          <a:p>
            <a:endParaRPr lang="en-US"/>
          </a:p>
          <a:p>
            <a:r>
              <a:rPr lang="en-US"/>
              <a:t>b. description of the new citation or technical violation;</a:t>
            </a:r>
          </a:p>
          <a:p>
            <a:endParaRPr lang="en-US"/>
          </a:p>
          <a:p>
            <a:r>
              <a:rPr lang="en-US"/>
              <a:t>c. status and disposition, if any;</a:t>
            </a:r>
          </a:p>
          <a:p>
            <a:endParaRPr lang="en-US"/>
          </a:p>
          <a:p>
            <a:r>
              <a:rPr lang="en-US"/>
              <a:t>d. supporting documentation regarding the violation including but not limited to police reports, drug testing results, or any other document to support the violation.</a:t>
            </a:r>
          </a:p>
          <a:p>
            <a:endParaRPr lang="en-US"/>
          </a:p>
          <a:p>
            <a:r>
              <a:rPr lang="en-US"/>
              <a:t>e. description of efforts made to redirect the behavior, including therapeutic interventions, incentives and/or graduated sanctions, or other corrective actions consistent with supervision standards in the receiving state; and;</a:t>
            </a:r>
          </a:p>
          <a:p>
            <a:endParaRPr lang="en-US"/>
          </a:p>
          <a:p>
            <a:r>
              <a:rPr lang="en-US"/>
              <a:t>f. receiving state recommendations.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Rule 5-103 paragraph 2 states: </a:t>
            </a:r>
          </a:p>
          <a:p>
            <a:endParaRPr lang="en-US"/>
          </a:p>
          <a:p>
            <a:r>
              <a:rPr lang="en-US"/>
              <a:t>The sending state shall respond to a violation report in which a revocation or discharge is recommended by the receiving state no later than ten (10) business days following receipt by the sending state. The response shall include the action to be taken by the sending state, which may include continue supervision, and the date that action will occur.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Rule 5-103 paragraph 3 states: </a:t>
            </a:r>
          </a:p>
          <a:p>
            <a:endParaRPr lang="en-US"/>
          </a:p>
          <a:p>
            <a:r>
              <a:rPr lang="en-US"/>
              <a:t>The decision of the sending state to retake a juvenile shall be conclusive and not reviewable within the receiving state. If the sending state determines the violation requires retaking or retaking is mandatory, the following shall be considered: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JESSICA</a:t>
            </a:r>
          </a:p>
          <a:p>
            <a:endParaRPr lang="en-US"/>
          </a:p>
          <a:p>
            <a:r>
              <a:rPr lang="en-US"/>
              <a:t>a. In those cases where the juvenile is suspected of having committed a criminal offense or an act of juvenile delinquency in the receiving state, the juvenile shall not be retaken without the consent of the receiving state until discharged from prosecution, or other form of proceeding, imprisonment, detention, or supervision.</a:t>
            </a:r>
          </a:p>
          <a:p>
            <a:endParaRPr lang="en-US"/>
          </a:p>
          <a:p>
            <a:r>
              <a:rPr lang="en-US"/>
              <a:t>b. The Form VI Application for Services and Waiver has the appropriate signatures; no further court procedures will be required for the juvenile’s return. </a:t>
            </a:r>
          </a:p>
          <a:p>
            <a:endParaRPr lang="en-US"/>
          </a:p>
          <a:p>
            <a:r>
              <a:rPr lang="en-US"/>
              <a:t>***Remind audience the importance of signing the ICJ Form VI during the TOS referral process when covering Retaking.***</a:t>
            </a:r>
          </a:p>
          <a:p>
            <a:endParaRPr lang="en-US"/>
          </a:p>
          <a:p>
            <a:r>
              <a:rPr lang="en-US"/>
              <a:t>c. A duly accredited officer of a sending state may enter a receiving state and apprehend and retake any such juvenile on probation or parole consistent with probable cause requirements, if any. If this is not practical, a warrant may be issued and the supervising state shall honor that warrant in full. </a:t>
            </a:r>
          </a:p>
          <a:p>
            <a:endParaRPr lang="en-US"/>
          </a:p>
          <a:p>
            <a:r>
              <a:rPr lang="en-US"/>
              <a:t>d. The sending state shall return the juvenile in a safe manner, pursuant to the ICJ Rules within five (5) business days. This time period may be extended up to an additional five (5) business days with the approval from both ICJ Offices.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63.sv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notesSlide" Target="../notesSlides/notesSlide28.xml"/><Relationship Id="rId16" Type="http://schemas.openxmlformats.org/officeDocument/2006/relationships/image" Target="../media/image53.svg"/><Relationship Id="rId20" Type="http://schemas.openxmlformats.org/officeDocument/2006/relationships/image" Target="../media/image57.svg"/><Relationship Id="rId29"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8.png"/><Relationship Id="rId24" Type="http://schemas.openxmlformats.org/officeDocument/2006/relationships/image" Target="../media/image61.svg"/><Relationship Id="rId32" Type="http://schemas.openxmlformats.org/officeDocument/2006/relationships/image" Target="../media/image69.sv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svg"/><Relationship Id="rId10" Type="http://schemas.openxmlformats.org/officeDocument/2006/relationships/image" Target="../media/image47.svg"/><Relationship Id="rId19" Type="http://schemas.openxmlformats.org/officeDocument/2006/relationships/image" Target="../media/image56.png"/><Relationship Id="rId31" Type="http://schemas.openxmlformats.org/officeDocument/2006/relationships/image" Target="../media/image68.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svg"/><Relationship Id="rId27" Type="http://schemas.openxmlformats.org/officeDocument/2006/relationships/image" Target="../media/image64.png"/><Relationship Id="rId30" Type="http://schemas.openxmlformats.org/officeDocument/2006/relationships/image" Target="../media/image67.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4.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grpSp>
        <p:nvGrpSpPr>
          <p:cNvPr id="2" name="Group 2"/>
          <p:cNvGrpSpPr/>
          <p:nvPr/>
        </p:nvGrpSpPr>
        <p:grpSpPr>
          <a:xfrm>
            <a:off x="734471" y="1827138"/>
            <a:ext cx="15972381" cy="9229973"/>
            <a:chOff x="0" y="0"/>
            <a:chExt cx="5490351" cy="3172714"/>
          </a:xfrm>
        </p:grpSpPr>
        <p:sp>
          <p:nvSpPr>
            <p:cNvPr id="3" name="Freeform 3"/>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9B2222"/>
            </a:solidFill>
          </p:spPr>
        </p:sp>
      </p:grpSp>
      <p:grpSp>
        <p:nvGrpSpPr>
          <p:cNvPr id="4" name="Group 4"/>
          <p:cNvGrpSpPr/>
          <p:nvPr/>
        </p:nvGrpSpPr>
        <p:grpSpPr>
          <a:xfrm rot="-10800000">
            <a:off x="1433554" y="1123950"/>
            <a:ext cx="5939862" cy="929058"/>
            <a:chOff x="0" y="0"/>
            <a:chExt cx="38779425" cy="6065520"/>
          </a:xfrm>
        </p:grpSpPr>
        <p:sp>
          <p:nvSpPr>
            <p:cNvPr id="5" name="Freeform 5"/>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B2222"/>
            </a:solidFill>
          </p:spPr>
        </p:sp>
      </p:grpSp>
      <p:grpSp>
        <p:nvGrpSpPr>
          <p:cNvPr id="6" name="Group 6"/>
          <p:cNvGrpSpPr/>
          <p:nvPr/>
        </p:nvGrpSpPr>
        <p:grpSpPr>
          <a:xfrm>
            <a:off x="1703426" y="1588479"/>
            <a:ext cx="15555874" cy="9381757"/>
            <a:chOff x="0" y="0"/>
            <a:chExt cx="20741165" cy="12509009"/>
          </a:xfrm>
        </p:grpSpPr>
        <p:grpSp>
          <p:nvGrpSpPr>
            <p:cNvPr id="7" name="Group 7"/>
            <p:cNvGrpSpPr/>
            <p:nvPr/>
          </p:nvGrpSpPr>
          <p:grpSpPr>
            <a:xfrm>
              <a:off x="0" y="1142541"/>
              <a:ext cx="20741165" cy="11366468"/>
              <a:chOff x="0" y="0"/>
              <a:chExt cx="5490351" cy="3008794"/>
            </a:xfrm>
          </p:grpSpPr>
          <p:sp>
            <p:nvSpPr>
              <p:cNvPr id="8" name="Freeform 8"/>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FFFBEC"/>
              </a:solidFill>
            </p:spPr>
          </p:sp>
        </p:grpSp>
        <p:grpSp>
          <p:nvGrpSpPr>
            <p:cNvPr id="9" name="Group 9"/>
            <p:cNvGrpSpPr/>
            <p:nvPr/>
          </p:nvGrpSpPr>
          <p:grpSpPr>
            <a:xfrm rot="-10800000">
              <a:off x="10688424" y="0"/>
              <a:ext cx="8880221" cy="1388962"/>
              <a:chOff x="0" y="0"/>
              <a:chExt cx="38779425" cy="6065520"/>
            </a:xfrm>
          </p:grpSpPr>
          <p:sp>
            <p:nvSpPr>
              <p:cNvPr id="10" name="Freeform 10"/>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BEC"/>
              </a:solidFill>
            </p:spPr>
          </p:sp>
        </p:grpSp>
      </p:grpSp>
      <p:sp>
        <p:nvSpPr>
          <p:cNvPr id="11" name="AutoShape 11"/>
          <p:cNvSpPr/>
          <p:nvPr/>
        </p:nvSpPr>
        <p:spPr>
          <a:xfrm>
            <a:off x="3828867" y="7400206"/>
            <a:ext cx="10892290" cy="0"/>
          </a:xfrm>
          <a:prstGeom prst="line">
            <a:avLst/>
          </a:prstGeom>
          <a:ln w="19050" cap="rnd">
            <a:solidFill>
              <a:srgbClr val="000000"/>
            </a:solidFill>
            <a:prstDash val="solid"/>
            <a:headEnd type="none" w="sm" len="sm"/>
            <a:tailEnd type="none" w="sm" len="sm"/>
          </a:ln>
        </p:spPr>
      </p:sp>
      <p:sp>
        <p:nvSpPr>
          <p:cNvPr id="12" name="AutoShape 12"/>
          <p:cNvSpPr/>
          <p:nvPr/>
        </p:nvSpPr>
        <p:spPr>
          <a:xfrm>
            <a:off x="3828867" y="4813560"/>
            <a:ext cx="10892290" cy="0"/>
          </a:xfrm>
          <a:prstGeom prst="line">
            <a:avLst/>
          </a:prstGeom>
          <a:ln w="19050" cap="rnd">
            <a:solidFill>
              <a:srgbClr val="000000"/>
            </a:solidFill>
            <a:prstDash val="solid"/>
            <a:headEnd type="none" w="sm" len="sm"/>
            <a:tailEnd type="none" w="sm" len="sm"/>
          </a:ln>
        </p:spPr>
      </p:sp>
      <p:sp>
        <p:nvSpPr>
          <p:cNvPr id="13" name="TextBox 13"/>
          <p:cNvSpPr txBox="1"/>
          <p:nvPr/>
        </p:nvSpPr>
        <p:spPr>
          <a:xfrm>
            <a:off x="2892361" y="5430608"/>
            <a:ext cx="12765302" cy="1371600"/>
          </a:xfrm>
          <a:prstGeom prst="rect">
            <a:avLst/>
          </a:prstGeom>
        </p:spPr>
        <p:txBody>
          <a:bodyPr lIns="0" tIns="0" rIns="0" bIns="0" rtlCol="0" anchor="t">
            <a:spAutoFit/>
          </a:bodyPr>
          <a:lstStyle/>
          <a:p>
            <a:pPr algn="ctr">
              <a:lnSpc>
                <a:spcPts val="10800"/>
              </a:lnSpc>
            </a:pPr>
            <a:r>
              <a:rPr lang="en-US" sz="9000">
                <a:solidFill>
                  <a:srgbClr val="000000"/>
                </a:solidFill>
                <a:latin typeface="Roboto Mono Regular Bold"/>
              </a:rPr>
              <a:t>VIOLATION REPORTS</a:t>
            </a: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32594">
            <a:off x="818611" y="7360710"/>
            <a:ext cx="3362963" cy="3186408"/>
          </a:xfrm>
          <a:prstGeom prst="rect">
            <a:avLst/>
          </a:prstGeom>
        </p:spPr>
      </p:pic>
      <p:sp>
        <p:nvSpPr>
          <p:cNvPr id="15" name="TextBox 15"/>
          <p:cNvSpPr txBox="1"/>
          <p:nvPr/>
        </p:nvSpPr>
        <p:spPr>
          <a:xfrm>
            <a:off x="4616917" y="8037468"/>
            <a:ext cx="9316189" cy="514350"/>
          </a:xfrm>
          <a:prstGeom prst="rect">
            <a:avLst/>
          </a:prstGeom>
        </p:spPr>
        <p:txBody>
          <a:bodyPr lIns="0" tIns="0" rIns="0" bIns="0" rtlCol="0" anchor="t">
            <a:spAutoFit/>
          </a:bodyPr>
          <a:lstStyle/>
          <a:p>
            <a:pPr algn="ctr">
              <a:lnSpc>
                <a:spcPts val="4200"/>
              </a:lnSpc>
            </a:pPr>
            <a:r>
              <a:rPr lang="en-US" sz="3000">
                <a:solidFill>
                  <a:srgbClr val="000000"/>
                </a:solidFill>
                <a:latin typeface="Roboto Mono Regular"/>
              </a:rPr>
              <a:t>Interstate Commission for Juveniles</a:t>
            </a:r>
          </a:p>
        </p:txBody>
      </p:sp>
      <p:sp>
        <p:nvSpPr>
          <p:cNvPr id="16" name="TextBox 16"/>
          <p:cNvSpPr txBox="1"/>
          <p:nvPr/>
        </p:nvSpPr>
        <p:spPr>
          <a:xfrm>
            <a:off x="4616917" y="3693344"/>
            <a:ext cx="9316189" cy="514350"/>
          </a:xfrm>
          <a:prstGeom prst="rect">
            <a:avLst/>
          </a:prstGeom>
        </p:spPr>
        <p:txBody>
          <a:bodyPr lIns="0" tIns="0" rIns="0" bIns="0" rtlCol="0" anchor="t">
            <a:spAutoFit/>
          </a:bodyPr>
          <a:lstStyle/>
          <a:p>
            <a:pPr algn="ctr">
              <a:lnSpc>
                <a:spcPts val="4200"/>
              </a:lnSpc>
            </a:pPr>
            <a:r>
              <a:rPr lang="en-US" sz="3000">
                <a:solidFill>
                  <a:srgbClr val="000000"/>
                </a:solidFill>
                <a:latin typeface="Roboto Mono Regular"/>
              </a:rPr>
              <a:t>BACK TO THE BASICS</a:t>
            </a: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17225">
            <a:off x="16592269" y="472636"/>
            <a:ext cx="508987" cy="79983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1813" y="295288"/>
            <a:ext cx="1677300" cy="16864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87900" y="295288"/>
            <a:ext cx="1677300" cy="1686499"/>
          </a:xfrm>
          <a:prstGeom prst="rect">
            <a:avLst/>
          </a:prstGeom>
        </p:spPr>
      </p:pic>
      <p:graphicFrame>
        <p:nvGraphicFramePr>
          <p:cNvPr id="6" name="Table 6"/>
          <p:cNvGraphicFramePr>
            <a:graphicFrameLocks noGrp="1"/>
          </p:cNvGraphicFramePr>
          <p:nvPr/>
        </p:nvGraphicFramePr>
        <p:xfrm>
          <a:off x="1028700" y="2311392"/>
          <a:ext cx="16230600" cy="189547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5-103(4)</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080"/>
                        </a:lnSpc>
                        <a:defRPr/>
                      </a:pPr>
                      <a:r>
                        <a:rPr lang="en-US" sz="2200">
                          <a:solidFill>
                            <a:srgbClr val="000000"/>
                          </a:solidFill>
                          <a:latin typeface="Roboto Mono Regular"/>
                        </a:rPr>
                        <a:t>Reporting Juvenile Non-Compliance, Failed Supervision and Retaking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501756"/>
          <a:ext cx="16230600" cy="2400300"/>
        </p:xfrm>
        <a:graphic>
          <a:graphicData uri="http://schemas.openxmlformats.org/drawingml/2006/table">
            <a:tbl>
              <a:tblPr/>
              <a:tblGrid>
                <a:gridCol w="16230600">
                  <a:extLst>
                    <a:ext uri="{9D8B030D-6E8A-4147-A177-3AD203B41FA5}">
                      <a16:colId xmlns:a16="http://schemas.microsoft.com/office/drawing/2014/main" val="20000"/>
                    </a:ext>
                  </a:extLst>
                </a:gridCol>
              </a:tblGrid>
              <a:tr h="2400300">
                <a:tc>
                  <a:txBody>
                    <a:bodyPr/>
                    <a:lstStyle/>
                    <a:p>
                      <a:pPr algn="l">
                        <a:lnSpc>
                          <a:spcPts val="5039"/>
                        </a:lnSpc>
                        <a:defRPr/>
                      </a:pPr>
                      <a:r>
                        <a:rPr lang="en-US" sz="3599">
                          <a:solidFill>
                            <a:srgbClr val="000000"/>
                          </a:solidFill>
                          <a:latin typeface="Roboto Mono Regular"/>
                        </a:rPr>
                        <a:t>Upon request from the receiving state, the sending state’s ICJ Office shall return the juvenile within five (5) business days in accordance with these rules when:</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0C2340"/>
          </a:solidFill>
        </p:spPr>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67540">
            <a:off x="14419489" y="533701"/>
            <a:ext cx="1704703" cy="1803051"/>
          </a:xfrm>
          <a:prstGeom prst="rect">
            <a:avLst/>
          </a:prstGeom>
        </p:spPr>
      </p:pic>
      <p:graphicFrame>
        <p:nvGraphicFramePr>
          <p:cNvPr id="5" name="Table 5"/>
          <p:cNvGraphicFramePr>
            <a:graphicFrameLocks noGrp="1"/>
          </p:cNvGraphicFramePr>
          <p:nvPr/>
        </p:nvGraphicFramePr>
        <p:xfrm>
          <a:off x="1028700" y="3501563"/>
          <a:ext cx="16230600" cy="6296025"/>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184685">
                <a:tc>
                  <a:txBody>
                    <a:bodyPr/>
                    <a:lstStyle/>
                    <a:p>
                      <a:pPr algn="ctr">
                        <a:lnSpc>
                          <a:spcPts val="2940"/>
                        </a:lnSpc>
                        <a:defRPr/>
                      </a:pPr>
                      <a:r>
                        <a:rPr lang="en-US" sz="2100">
                          <a:solidFill>
                            <a:srgbClr val="FFFFFF"/>
                          </a:solidFill>
                          <a:latin typeface="Roboto Mono Regular Bold"/>
                        </a:rPr>
                        <a:t>a</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940"/>
                        </a:lnSpc>
                        <a:defRPr/>
                      </a:pPr>
                      <a:r>
                        <a:rPr lang="en-US" sz="2100">
                          <a:solidFill>
                            <a:srgbClr val="FFFFFF"/>
                          </a:solidFill>
                          <a:latin typeface="Roboto Mono Light"/>
                        </a:rPr>
                        <a:t>A legal guardian remains in the sending state and the supervision in the receiving state fails as evidenced by:</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184685">
                <a:tc>
                  <a:txBody>
                    <a:bodyPr/>
                    <a:lstStyle/>
                    <a:p>
                      <a:pPr algn="ctr">
                        <a:lnSpc>
                          <a:spcPts val="2940"/>
                        </a:lnSpc>
                        <a:defRPr/>
                      </a:pP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940"/>
                        </a:lnSpc>
                        <a:defRPr/>
                      </a:pPr>
                      <a:r>
                        <a:rPr lang="en-US" sz="2100">
                          <a:solidFill>
                            <a:srgbClr val="FFFFFF"/>
                          </a:solidFill>
                          <a:latin typeface="Roboto Mono Light"/>
                        </a:rPr>
                        <a:t>i. When a juvenile is no longer residing in the residence approved by the receiving state due to documented instances of violation of conditions of supervision; or</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557287">
                <a:tc>
                  <a:txBody>
                    <a:bodyPr/>
                    <a:lstStyle/>
                    <a:p>
                      <a:pPr algn="ctr">
                        <a:lnSpc>
                          <a:spcPts val="2940"/>
                        </a:lnSpc>
                        <a:defRPr/>
                      </a:pP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940"/>
                        </a:lnSpc>
                        <a:defRPr/>
                      </a:pPr>
                      <a:r>
                        <a:rPr lang="en-US" sz="2100">
                          <a:solidFill>
                            <a:srgbClr val="FFFFFF"/>
                          </a:solidFill>
                          <a:latin typeface="Roboto Mono Light"/>
                        </a:rPr>
                        <a:t>ii. When an alternative residence is determined to be in the best interest of the juvenile due to documented instances of violation of conditions of supervision and no viable alternatives exist in the receiving state; or</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184685">
                <a:tc>
                  <a:txBody>
                    <a:bodyPr/>
                    <a:lstStyle/>
                    <a:p>
                      <a:pPr algn="ctr">
                        <a:lnSpc>
                          <a:spcPts val="2940"/>
                        </a:lnSpc>
                        <a:defRPr/>
                      </a:pP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940"/>
                        </a:lnSpc>
                        <a:defRPr/>
                      </a:pPr>
                      <a:r>
                        <a:rPr lang="en-US" sz="2100">
                          <a:solidFill>
                            <a:srgbClr val="FFFFFF"/>
                          </a:solidFill>
                          <a:latin typeface="Roboto Mono Light"/>
                        </a:rPr>
                        <a:t>iii. When an immediate, serious threat to the health and safety of the juvenile and/or others in the residence or community is identified; and</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184685">
                <a:tc>
                  <a:txBody>
                    <a:bodyPr/>
                    <a:lstStyle/>
                    <a:p>
                      <a:pPr algn="ctr">
                        <a:lnSpc>
                          <a:spcPts val="2940"/>
                        </a:lnSpc>
                        <a:defRPr/>
                      </a:pP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940"/>
                        </a:lnSpc>
                        <a:defRPr/>
                      </a:pPr>
                      <a:r>
                        <a:rPr lang="en-US" sz="2100">
                          <a:solidFill>
                            <a:srgbClr val="FFFFFF"/>
                          </a:solidFill>
                          <a:latin typeface="Roboto Mono Light"/>
                        </a:rPr>
                        <a:t>iv. The receiving state has documented efforts or interventions to redirect the behavior.</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6"/>
          <p:cNvSpPr txBox="1"/>
          <p:nvPr/>
        </p:nvSpPr>
        <p:spPr>
          <a:xfrm>
            <a:off x="3498774" y="1435227"/>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RULE 5-103(4)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0C2340"/>
          </a:solidFill>
        </p:spPr>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67540">
            <a:off x="14419489" y="533701"/>
            <a:ext cx="1704703" cy="1803051"/>
          </a:xfrm>
          <a:prstGeom prst="rect">
            <a:avLst/>
          </a:prstGeom>
        </p:spPr>
      </p:pic>
      <p:graphicFrame>
        <p:nvGraphicFramePr>
          <p:cNvPr id="5" name="Table 5"/>
          <p:cNvGraphicFramePr>
            <a:graphicFrameLocks noGrp="1"/>
          </p:cNvGraphicFramePr>
          <p:nvPr/>
        </p:nvGraphicFramePr>
        <p:xfrm>
          <a:off x="1028700" y="3885408"/>
          <a:ext cx="16230600" cy="5622316"/>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3079755">
                <a:tc>
                  <a:txBody>
                    <a:bodyPr/>
                    <a:lstStyle/>
                    <a:p>
                      <a:pPr algn="ctr">
                        <a:lnSpc>
                          <a:spcPts val="3499"/>
                        </a:lnSpc>
                        <a:defRPr/>
                      </a:pPr>
                      <a:r>
                        <a:rPr lang="en-US" sz="2499">
                          <a:solidFill>
                            <a:srgbClr val="FFFFFF"/>
                          </a:solidFill>
                          <a:latin typeface="Roboto Mono Regular"/>
                        </a:rPr>
                        <a:t>b</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500"/>
                        </a:lnSpc>
                        <a:defRPr/>
                      </a:pPr>
                      <a:r>
                        <a:rPr lang="en-US" sz="2500">
                          <a:solidFill>
                            <a:srgbClr val="FFFFFF"/>
                          </a:solidFill>
                          <a:latin typeface="Roboto Mono Light"/>
                        </a:rPr>
                        <a:t>The juvenile is not residing with a legal guardian and that person requests the juvenile be removed from his/her home. The sending state shall secure alternative living arrangements within five (5) business days or the juvenile shall be returned. This time period may be extended up to an additional five (5) business days with the approval from both ICJ Offices.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542561">
                <a:tc>
                  <a:txBody>
                    <a:bodyPr/>
                    <a:lstStyle/>
                    <a:p>
                      <a:pPr algn="ctr">
                        <a:lnSpc>
                          <a:spcPts val="3499"/>
                        </a:lnSpc>
                        <a:defRPr/>
                      </a:pPr>
                      <a:r>
                        <a:rPr lang="en-US" sz="2499">
                          <a:solidFill>
                            <a:srgbClr val="FFFFFF"/>
                          </a:solidFill>
                          <a:latin typeface="Roboto Mono Regular Bold"/>
                        </a:rPr>
                        <a:t>c</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500"/>
                        </a:lnSpc>
                        <a:defRPr/>
                      </a:pPr>
                      <a:r>
                        <a:rPr lang="en-US" sz="2500">
                          <a:solidFill>
                            <a:srgbClr val="FFFFFF"/>
                          </a:solidFill>
                          <a:latin typeface="Roboto Mono Light"/>
                        </a:rPr>
                        <a:t>A juvenile student or juvenile who resides independently in the receiving state whose transfer of supervision fails.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3498774" y="1435227"/>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RULE 5-103(4)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1286919" y="785425"/>
            <a:ext cx="15972381" cy="10258082"/>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0C2340"/>
              </a:solidFill>
            </p:spPr>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C2340"/>
              </a:solidFill>
            </p:spPr>
          </p:sp>
        </p:grpSp>
      </p:grpSp>
      <p:grpSp>
        <p:nvGrpSpPr>
          <p:cNvPr id="7" name="Group 7"/>
          <p:cNvGrpSpPr/>
          <p:nvPr/>
        </p:nvGrpSpPr>
        <p:grpSpPr>
          <a:xfrm>
            <a:off x="1028700" y="1180725"/>
            <a:ext cx="15555874" cy="9467482"/>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9B2222"/>
              </a:solidFill>
            </p:spPr>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B2222"/>
              </a:solidFill>
            </p:spPr>
          </p:sp>
        </p:grpSp>
      </p:grpSp>
      <p:sp>
        <p:nvSpPr>
          <p:cNvPr id="12" name="TextBox 12"/>
          <p:cNvSpPr txBox="1"/>
          <p:nvPr/>
        </p:nvSpPr>
        <p:spPr>
          <a:xfrm>
            <a:off x="3383440" y="3357562"/>
            <a:ext cx="10846393" cy="3571875"/>
          </a:xfrm>
          <a:prstGeom prst="rect">
            <a:avLst/>
          </a:prstGeom>
        </p:spPr>
        <p:txBody>
          <a:bodyPr lIns="0" tIns="0" rIns="0" bIns="0" rtlCol="0" anchor="t">
            <a:spAutoFit/>
          </a:bodyPr>
          <a:lstStyle/>
          <a:p>
            <a:pPr algn="ctr">
              <a:lnSpc>
                <a:spcPts val="5640"/>
              </a:lnSpc>
            </a:pPr>
            <a:r>
              <a:rPr lang="en-US" sz="4700">
                <a:solidFill>
                  <a:srgbClr val="FFFFFF"/>
                </a:solidFill>
                <a:latin typeface="Roboto Mono Regular Bold"/>
              </a:rPr>
              <a:t>A violation report is used to notify the sending state when a juvenile is out of compliance with their conditions of supervision. </a:t>
            </a:r>
          </a:p>
        </p:txBody>
      </p:sp>
      <p:sp>
        <p:nvSpPr>
          <p:cNvPr id="13" name="AutoShape 13"/>
          <p:cNvSpPr/>
          <p:nvPr/>
        </p:nvSpPr>
        <p:spPr>
          <a:xfrm>
            <a:off x="4525341" y="8895466"/>
            <a:ext cx="8955748" cy="0"/>
          </a:xfrm>
          <a:prstGeom prst="line">
            <a:avLst/>
          </a:prstGeom>
          <a:ln w="9525" cap="rnd">
            <a:solidFill>
              <a:srgbClr val="FFFFFF"/>
            </a:solidFill>
            <a:prstDash val="solid"/>
            <a:headEnd type="none" w="sm" len="sm"/>
            <a:tailEnd type="none" w="sm" len="sm"/>
          </a:ln>
        </p:spPr>
      </p:sp>
      <p:sp>
        <p:nvSpPr>
          <p:cNvPr id="14" name="TextBox 14"/>
          <p:cNvSpPr txBox="1"/>
          <p:nvPr/>
        </p:nvSpPr>
        <p:spPr>
          <a:xfrm>
            <a:off x="4244775" y="8159555"/>
            <a:ext cx="9123724" cy="327025"/>
          </a:xfrm>
          <a:prstGeom prst="rect">
            <a:avLst/>
          </a:prstGeom>
        </p:spPr>
        <p:txBody>
          <a:bodyPr lIns="0" tIns="0" rIns="0" bIns="0" rtlCol="0" anchor="t">
            <a:spAutoFit/>
          </a:bodyPr>
          <a:lstStyle/>
          <a:p>
            <a:pPr algn="ctr">
              <a:lnSpc>
                <a:spcPts val="2600"/>
              </a:lnSpc>
            </a:pPr>
            <a:r>
              <a:rPr lang="en-US" sz="2000">
                <a:solidFill>
                  <a:srgbClr val="FFFFFF"/>
                </a:solidFill>
                <a:latin typeface="Roboto Mono Regular"/>
              </a:rPr>
              <a:t>Violation reports are completed using the ICJ Form IX.</a:t>
            </a:r>
          </a:p>
        </p:txBody>
      </p:sp>
      <p:sp>
        <p:nvSpPr>
          <p:cNvPr id="15" name="TextBox 15"/>
          <p:cNvSpPr txBox="1"/>
          <p:nvPr/>
        </p:nvSpPr>
        <p:spPr>
          <a:xfrm>
            <a:off x="9844031" y="1190250"/>
            <a:ext cx="6169717" cy="466725"/>
          </a:xfrm>
          <a:prstGeom prst="rect">
            <a:avLst/>
          </a:prstGeom>
        </p:spPr>
        <p:txBody>
          <a:bodyPr lIns="0" tIns="0" rIns="0" bIns="0" rtlCol="0" anchor="t">
            <a:spAutoFit/>
          </a:bodyPr>
          <a:lstStyle/>
          <a:p>
            <a:pPr algn="ctr">
              <a:lnSpc>
                <a:spcPts val="3899"/>
              </a:lnSpc>
            </a:pPr>
            <a:r>
              <a:rPr lang="en-US" sz="2999">
                <a:solidFill>
                  <a:srgbClr val="FFFFFF"/>
                </a:solidFill>
                <a:latin typeface="Roboto Mono Regular"/>
              </a:rPr>
              <a:t>VIOLATION REPORT</a:t>
            </a: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3244">
            <a:off x="858839" y="4642621"/>
            <a:ext cx="1370670" cy="6443318"/>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63326">
            <a:off x="1882662" y="5854320"/>
            <a:ext cx="693408" cy="50849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345857"/>
            <a:ext cx="16230600" cy="9941143"/>
          </a:xfrm>
          <a:prstGeom prst="rect">
            <a:avLst/>
          </a:prstGeom>
          <a:solidFill>
            <a:srgbClr val="FFFBEC"/>
          </a:solidFill>
        </p:spPr>
      </p:sp>
      <p:sp>
        <p:nvSpPr>
          <p:cNvPr id="3" name="AutoShape 3"/>
          <p:cNvSpPr/>
          <p:nvPr/>
        </p:nvSpPr>
        <p:spPr>
          <a:xfrm>
            <a:off x="1028700" y="811786"/>
            <a:ext cx="16230600" cy="0"/>
          </a:xfrm>
          <a:prstGeom prst="line">
            <a:avLst/>
          </a:prstGeom>
          <a:ln w="47625" cap="rnd">
            <a:solidFill>
              <a:srgbClr val="000000"/>
            </a:solidFill>
            <a:prstDash val="solid"/>
            <a:headEnd type="none" w="sm" len="sm"/>
            <a:tailEnd type="none" w="sm" len="sm"/>
          </a:ln>
        </p:spPr>
      </p:sp>
      <p:sp>
        <p:nvSpPr>
          <p:cNvPr id="4" name="AutoShape 4"/>
          <p:cNvSpPr/>
          <p:nvPr/>
        </p:nvSpPr>
        <p:spPr>
          <a:xfrm>
            <a:off x="1028700" y="967929"/>
            <a:ext cx="16230600" cy="0"/>
          </a:xfrm>
          <a:prstGeom prst="line">
            <a:avLst/>
          </a:prstGeom>
          <a:ln w="19050" cap="rnd">
            <a:solidFill>
              <a:srgbClr val="FFFBEC"/>
            </a:solidFill>
            <a:prstDash val="solid"/>
            <a:headEnd type="none" w="sm" len="sm"/>
            <a:tailEnd type="none" w="sm" len="sm"/>
          </a:ln>
        </p:spPr>
      </p:sp>
      <p:graphicFrame>
        <p:nvGraphicFramePr>
          <p:cNvPr id="5" name="Table 5"/>
          <p:cNvGraphicFramePr>
            <a:graphicFrameLocks noGrp="1"/>
          </p:cNvGraphicFramePr>
          <p:nvPr/>
        </p:nvGraphicFramePr>
        <p:xfrm>
          <a:off x="1028700" y="2957310"/>
          <a:ext cx="16230600" cy="6300990"/>
        </p:xfrm>
        <a:graphic>
          <a:graphicData uri="http://schemas.openxmlformats.org/drawingml/2006/table">
            <a:tbl>
              <a:tblPr/>
              <a:tblGrid>
                <a:gridCol w="4149033">
                  <a:extLst>
                    <a:ext uri="{9D8B030D-6E8A-4147-A177-3AD203B41FA5}">
                      <a16:colId xmlns:a16="http://schemas.microsoft.com/office/drawing/2014/main" val="20000"/>
                    </a:ext>
                  </a:extLst>
                </a:gridCol>
                <a:gridCol w="7238118">
                  <a:extLst>
                    <a:ext uri="{9D8B030D-6E8A-4147-A177-3AD203B41FA5}">
                      <a16:colId xmlns:a16="http://schemas.microsoft.com/office/drawing/2014/main" val="20001"/>
                    </a:ext>
                  </a:extLst>
                </a:gridCol>
                <a:gridCol w="4843449">
                  <a:extLst>
                    <a:ext uri="{9D8B030D-6E8A-4147-A177-3AD203B41FA5}">
                      <a16:colId xmlns:a16="http://schemas.microsoft.com/office/drawing/2014/main" val="20002"/>
                    </a:ext>
                  </a:extLst>
                </a:gridCol>
              </a:tblGrid>
              <a:tr h="2697047">
                <a:tc>
                  <a:txBody>
                    <a:bodyPr/>
                    <a:lstStyle/>
                    <a:p>
                      <a:pPr algn="ctr">
                        <a:lnSpc>
                          <a:spcPts val="3779"/>
                        </a:lnSpc>
                        <a:defRPr/>
                      </a:pPr>
                      <a:r>
                        <a:rPr lang="en-US" sz="2700">
                          <a:solidFill>
                            <a:srgbClr val="000000"/>
                          </a:solidFill>
                          <a:latin typeface="Roboto Mono Regular"/>
                        </a:rPr>
                        <a:t>Date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Description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Status and Disposition </a:t>
                      </a:r>
                      <a:endParaRPr lang="en-US" sz="1100"/>
                    </a:p>
                    <a:p>
                      <a:pPr algn="ctr">
                        <a:lnSpc>
                          <a:spcPts val="3779"/>
                        </a:lnSpc>
                      </a:pPr>
                      <a:r>
                        <a:rPr lang="en-US" sz="2700">
                          <a:solidFill>
                            <a:srgbClr val="000000"/>
                          </a:solidFill>
                          <a:latin typeface="Roboto Mono Regular"/>
                        </a:rPr>
                        <a:t>(if any)</a:t>
                      </a:r>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3943">
                <a:tc>
                  <a:txBody>
                    <a:bodyPr/>
                    <a:lstStyle/>
                    <a:p>
                      <a:pPr algn="ctr">
                        <a:lnSpc>
                          <a:spcPts val="3779"/>
                        </a:lnSpc>
                        <a:defRPr/>
                      </a:pPr>
                      <a:r>
                        <a:rPr lang="en-US" sz="2700">
                          <a:solidFill>
                            <a:srgbClr val="000000"/>
                          </a:solidFill>
                          <a:latin typeface="Roboto Mono Regular"/>
                        </a:rPr>
                        <a:t>Supporting Documentation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Description of efforts made to redirect behavior </a:t>
                      </a:r>
                      <a:endParaRPr lang="en-US" sz="1100"/>
                    </a:p>
                    <a:p>
                      <a:pPr algn="ctr">
                        <a:lnSpc>
                          <a:spcPts val="3779"/>
                        </a:lnSpc>
                      </a:pPr>
                      <a:r>
                        <a:rPr lang="en-US" sz="2700">
                          <a:solidFill>
                            <a:srgbClr val="000000"/>
                          </a:solidFill>
                          <a:latin typeface="Roboto Mono Regular"/>
                        </a:rPr>
                        <a:t>(Including therapeutic interventions and/or graduated sanctions or other corrective actions)</a:t>
                      </a:r>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Receiving State Recommendations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2106535" y="1353019"/>
            <a:ext cx="14074930" cy="1104900"/>
          </a:xfrm>
          <a:prstGeom prst="rect">
            <a:avLst/>
          </a:prstGeom>
        </p:spPr>
        <p:txBody>
          <a:bodyPr lIns="0" tIns="0" rIns="0" bIns="0" rtlCol="0" anchor="t">
            <a:spAutoFit/>
          </a:bodyPr>
          <a:lstStyle/>
          <a:p>
            <a:pPr algn="ctr">
              <a:lnSpc>
                <a:spcPts val="8760"/>
              </a:lnSpc>
            </a:pPr>
            <a:r>
              <a:rPr lang="en-US" sz="7300">
                <a:solidFill>
                  <a:srgbClr val="000000"/>
                </a:solidFill>
                <a:latin typeface="Roboto Mono Regular Bold"/>
              </a:rPr>
              <a:t>WHAT SHOULD BE INCLUDED?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AutoShape 2"/>
          <p:cNvSpPr/>
          <p:nvPr/>
        </p:nvSpPr>
        <p:spPr>
          <a:xfrm>
            <a:off x="7415205" y="585370"/>
            <a:ext cx="9844095" cy="9116260"/>
          </a:xfrm>
          <a:prstGeom prst="rect">
            <a:avLst/>
          </a:prstGeom>
          <a:solidFill>
            <a:srgbClr val="9B2222"/>
          </a:solidFill>
        </p:spPr>
      </p:sp>
      <p:sp>
        <p:nvSpPr>
          <p:cNvPr id="3" name="AutoShape 3"/>
          <p:cNvSpPr/>
          <p:nvPr/>
        </p:nvSpPr>
        <p:spPr>
          <a:xfrm>
            <a:off x="7415205" y="1807050"/>
            <a:ext cx="9844095" cy="0"/>
          </a:xfrm>
          <a:prstGeom prst="line">
            <a:avLst/>
          </a:prstGeom>
          <a:ln w="47625" cap="rnd">
            <a:solidFill>
              <a:srgbClr val="FFFFFF"/>
            </a:solidFill>
            <a:prstDash val="solid"/>
            <a:headEnd type="none" w="sm" len="sm"/>
            <a:tailEnd type="none" w="sm" len="sm"/>
          </a:ln>
        </p:spPr>
      </p:sp>
      <p:graphicFrame>
        <p:nvGraphicFramePr>
          <p:cNvPr id="4" name="Table 4"/>
          <p:cNvGraphicFramePr>
            <a:graphicFrameLocks noGrp="1"/>
          </p:cNvGraphicFramePr>
          <p:nvPr>
            <p:extLst>
              <p:ext uri="{D42A27DB-BD31-4B8C-83A1-F6EECF244321}">
                <p14:modId xmlns:p14="http://schemas.microsoft.com/office/powerpoint/2010/main" val="2250946348"/>
              </p:ext>
            </p:extLst>
          </p:nvPr>
        </p:nvGraphicFramePr>
        <p:xfrm>
          <a:off x="7415205" y="2852178"/>
          <a:ext cx="9844094" cy="5205730"/>
        </p:xfrm>
        <a:graphic>
          <a:graphicData uri="http://schemas.openxmlformats.org/drawingml/2006/table">
            <a:tbl>
              <a:tblPr/>
              <a:tblGrid>
                <a:gridCol w="1243527">
                  <a:extLst>
                    <a:ext uri="{9D8B030D-6E8A-4147-A177-3AD203B41FA5}">
                      <a16:colId xmlns:a16="http://schemas.microsoft.com/office/drawing/2014/main" val="20000"/>
                    </a:ext>
                  </a:extLst>
                </a:gridCol>
                <a:gridCol w="8600567">
                  <a:extLst>
                    <a:ext uri="{9D8B030D-6E8A-4147-A177-3AD203B41FA5}">
                      <a16:colId xmlns:a16="http://schemas.microsoft.com/office/drawing/2014/main" val="20001"/>
                    </a:ext>
                  </a:extLst>
                </a:gridCol>
              </a:tblGrid>
              <a:tr h="994040">
                <a:tc>
                  <a:txBody>
                    <a:bodyPr/>
                    <a:lstStyle/>
                    <a:p>
                      <a:pPr algn="l">
                        <a:lnSpc>
                          <a:spcPts val="4200"/>
                        </a:lnSpc>
                        <a:defRPr/>
                      </a:pPr>
                      <a:endParaRPr lang="en-US" sz="1100"/>
                    </a:p>
                  </a:txBody>
                  <a:tcPr marL="190500" marR="190500" marT="190500" marB="190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626110" lvl="1" indent="-313055" algn="l">
                        <a:lnSpc>
                          <a:spcPts val="4059"/>
                        </a:lnSpc>
                        <a:buFont typeface="Arial"/>
                        <a:buChar char="•"/>
                        <a:defRPr/>
                      </a:pPr>
                      <a:r>
                        <a:rPr lang="en-US" sz="2900" dirty="0">
                          <a:solidFill>
                            <a:srgbClr val="FFFFFF"/>
                          </a:solidFill>
                          <a:latin typeface="Roboto Mono Regular"/>
                        </a:rPr>
                        <a:t>How has/will this behavior impact the supervision of this juvenile?</a:t>
                      </a:r>
                      <a:endParaRPr lang="en-US" sz="1100" dirty="0"/>
                    </a:p>
                  </a:txBody>
                  <a:tcPr marL="190500" marR="190500" marT="190500" marB="190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338130">
                <a:tc>
                  <a:txBody>
                    <a:bodyPr/>
                    <a:lstStyle/>
                    <a:p>
                      <a:pPr algn="ctr">
                        <a:lnSpc>
                          <a:spcPts val="839"/>
                        </a:lnSpc>
                        <a:defRPr/>
                      </a:pPr>
                      <a:endParaRPr lang="en-US" sz="1100"/>
                    </a:p>
                  </a:txBody>
                  <a:tcPr marL="190500" marR="190500" marT="190500" marB="190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626110" lvl="1" indent="-313055" algn="l">
                        <a:lnSpc>
                          <a:spcPts val="4059"/>
                        </a:lnSpc>
                        <a:buFont typeface="Arial"/>
                        <a:buChar char="•"/>
                        <a:defRPr/>
                      </a:pPr>
                      <a:r>
                        <a:rPr lang="en-US" sz="2900">
                          <a:solidFill>
                            <a:srgbClr val="FFFFFF"/>
                          </a:solidFill>
                          <a:latin typeface="Roboto Mono Regular"/>
                        </a:rPr>
                        <a:t>Does this behavior pose a safety risk to the juvenile or the public?</a:t>
                      </a:r>
                      <a:endParaRPr lang="en-US" sz="1100"/>
                    </a:p>
                  </a:txBody>
                  <a:tcPr marL="190500" marR="190500" marT="190500" marB="190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338130">
                <a:tc>
                  <a:txBody>
                    <a:bodyPr/>
                    <a:lstStyle/>
                    <a:p>
                      <a:pPr algn="ctr">
                        <a:lnSpc>
                          <a:spcPts val="839"/>
                        </a:lnSpc>
                        <a:defRPr/>
                      </a:pPr>
                      <a:endParaRPr lang="en-US" sz="1100"/>
                    </a:p>
                  </a:txBody>
                  <a:tcPr marL="190500" marR="190500" marT="190500" marB="190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626110" lvl="1" indent="-313055" algn="l">
                        <a:lnSpc>
                          <a:spcPts val="4059"/>
                        </a:lnSpc>
                        <a:buFont typeface="Arial"/>
                        <a:buChar char="•"/>
                        <a:defRPr/>
                      </a:pPr>
                      <a:r>
                        <a:rPr lang="en-US" sz="2900" dirty="0">
                          <a:solidFill>
                            <a:srgbClr val="FFFFFF"/>
                          </a:solidFill>
                          <a:latin typeface="Roboto Mono Regular"/>
                        </a:rPr>
                        <a:t>Has treatment, school, or home life been impacted by these behaviors?</a:t>
                      </a:r>
                      <a:endParaRPr lang="en-US" sz="1100" dirty="0"/>
                    </a:p>
                  </a:txBody>
                  <a:tcPr marL="190500" marR="190500" marT="190500" marB="190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5"/>
          <p:cNvSpPr txBox="1"/>
          <p:nvPr/>
        </p:nvSpPr>
        <p:spPr>
          <a:xfrm>
            <a:off x="1028700" y="2266950"/>
            <a:ext cx="5839475" cy="6629400"/>
          </a:xfrm>
          <a:prstGeom prst="rect">
            <a:avLst/>
          </a:prstGeom>
        </p:spPr>
        <p:txBody>
          <a:bodyPr lIns="0" tIns="0" rIns="0" bIns="0" rtlCol="0" anchor="t">
            <a:spAutoFit/>
          </a:bodyPr>
          <a:lstStyle/>
          <a:p>
            <a:pPr>
              <a:lnSpc>
                <a:spcPts val="8760"/>
              </a:lnSpc>
            </a:pPr>
            <a:r>
              <a:rPr lang="en-US" sz="7300">
                <a:solidFill>
                  <a:srgbClr val="000000"/>
                </a:solidFill>
                <a:latin typeface="Roboto Mono Regular Bold"/>
              </a:rPr>
              <a:t>Reporting New Citations or Technical Violations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0C2340"/>
          </a:solidFill>
        </p:spPr>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67540">
            <a:off x="14419489" y="533701"/>
            <a:ext cx="1704703" cy="1803051"/>
          </a:xfrm>
          <a:prstGeom prst="rect">
            <a:avLst/>
          </a:prstGeom>
        </p:spPr>
      </p:pic>
      <p:graphicFrame>
        <p:nvGraphicFramePr>
          <p:cNvPr id="5" name="Table 5"/>
          <p:cNvGraphicFramePr>
            <a:graphicFrameLocks noGrp="1"/>
          </p:cNvGraphicFramePr>
          <p:nvPr/>
        </p:nvGraphicFramePr>
        <p:xfrm>
          <a:off x="1028700" y="4619139"/>
          <a:ext cx="16230600" cy="4639161"/>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546387">
                <a:tc>
                  <a:txBody>
                    <a:bodyPr/>
                    <a:lstStyle/>
                    <a:p>
                      <a:pPr algn="ctr">
                        <a:lnSpc>
                          <a:spcPts val="4199"/>
                        </a:lnSpc>
                        <a:defRPr/>
                      </a:pPr>
                      <a:r>
                        <a:rPr lang="en-US" sz="2999">
                          <a:solidFill>
                            <a:srgbClr val="FFFFFF"/>
                          </a:solidFill>
                          <a:latin typeface="Roboto Mono Regular Bold"/>
                        </a:rPr>
                        <a:t>1</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200"/>
                        </a:lnSpc>
                        <a:defRPr/>
                      </a:pPr>
                      <a:r>
                        <a:rPr lang="en-US" sz="3000">
                          <a:solidFill>
                            <a:srgbClr val="FFFFFF"/>
                          </a:solidFill>
                          <a:latin typeface="Roboto Mono Light"/>
                        </a:rPr>
                        <a:t>What are the new charges?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546387">
                <a:tc>
                  <a:txBody>
                    <a:bodyPr/>
                    <a:lstStyle/>
                    <a:p>
                      <a:pPr algn="ctr">
                        <a:lnSpc>
                          <a:spcPts val="4199"/>
                        </a:lnSpc>
                        <a:defRPr/>
                      </a:pPr>
                      <a:r>
                        <a:rPr lang="en-US" sz="2999">
                          <a:solidFill>
                            <a:srgbClr val="FFFFFF"/>
                          </a:solidFill>
                          <a:latin typeface="Roboto Mono Regular Bold"/>
                        </a:rPr>
                        <a:t>2</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200"/>
                        </a:lnSpc>
                        <a:defRPr/>
                      </a:pPr>
                      <a:r>
                        <a:rPr lang="en-US" sz="3000">
                          <a:solidFill>
                            <a:srgbClr val="FFFFFF"/>
                          </a:solidFill>
                          <a:latin typeface="Roboto Mono Light"/>
                        </a:rPr>
                        <a:t>When is the next court date?</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546387">
                <a:tc>
                  <a:txBody>
                    <a:bodyPr/>
                    <a:lstStyle/>
                    <a:p>
                      <a:pPr algn="ctr">
                        <a:lnSpc>
                          <a:spcPts val="4199"/>
                        </a:lnSpc>
                        <a:defRPr/>
                      </a:pPr>
                      <a:r>
                        <a:rPr lang="en-US" sz="2999">
                          <a:solidFill>
                            <a:srgbClr val="FFFFFF"/>
                          </a:solidFill>
                          <a:latin typeface="Roboto Mono Regular Bold"/>
                        </a:rPr>
                        <a:t>3</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200"/>
                        </a:lnSpc>
                        <a:defRPr/>
                      </a:pPr>
                      <a:r>
                        <a:rPr lang="en-US" sz="3000">
                          <a:solidFill>
                            <a:srgbClr val="FFFFFF"/>
                          </a:solidFill>
                          <a:latin typeface="Roboto Mono Light"/>
                        </a:rPr>
                        <a:t>What was the outcome of the last court hearing?</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6"/>
          <p:cNvSpPr txBox="1"/>
          <p:nvPr/>
        </p:nvSpPr>
        <p:spPr>
          <a:xfrm>
            <a:off x="1814797" y="2281692"/>
            <a:ext cx="13941895" cy="1228725"/>
          </a:xfrm>
          <a:prstGeom prst="rect">
            <a:avLst/>
          </a:prstGeom>
        </p:spPr>
        <p:txBody>
          <a:bodyPr lIns="0" tIns="0" rIns="0" bIns="0" rtlCol="0" anchor="t">
            <a:spAutoFit/>
          </a:bodyPr>
          <a:lstStyle/>
          <a:p>
            <a:pPr algn="ctr">
              <a:lnSpc>
                <a:spcPts val="9600"/>
              </a:lnSpc>
            </a:pPr>
            <a:r>
              <a:rPr lang="en-US" sz="8000">
                <a:solidFill>
                  <a:srgbClr val="FFFFFF"/>
                </a:solidFill>
                <a:latin typeface="Roboto Mono Regular Bold"/>
              </a:rPr>
              <a:t>PENDING CHARGES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687279"/>
            <a:ext cx="16230600" cy="8912443"/>
          </a:xfrm>
          <a:prstGeom prst="rect">
            <a:avLst/>
          </a:prstGeom>
          <a:solidFill>
            <a:srgbClr val="FFFBEC"/>
          </a:solidFill>
        </p:spPr>
      </p:sp>
      <p:sp>
        <p:nvSpPr>
          <p:cNvPr id="3" name="AutoShape 3"/>
          <p:cNvSpPr/>
          <p:nvPr/>
        </p:nvSpPr>
        <p:spPr>
          <a:xfrm>
            <a:off x="1028700" y="1252538"/>
            <a:ext cx="16230600" cy="0"/>
          </a:xfrm>
          <a:prstGeom prst="line">
            <a:avLst/>
          </a:prstGeom>
          <a:ln w="47625" cap="rnd">
            <a:solidFill>
              <a:srgbClr val="000000"/>
            </a:solidFill>
            <a:prstDash val="solid"/>
            <a:headEnd type="none" w="sm" len="sm"/>
            <a:tailEnd type="none" w="sm" len="sm"/>
          </a:ln>
        </p:spPr>
      </p:sp>
      <p:graphicFrame>
        <p:nvGraphicFramePr>
          <p:cNvPr id="4" name="Table 4"/>
          <p:cNvGraphicFramePr>
            <a:graphicFrameLocks noGrp="1"/>
          </p:cNvGraphicFramePr>
          <p:nvPr/>
        </p:nvGraphicFramePr>
        <p:xfrm>
          <a:off x="1028700" y="3965947"/>
          <a:ext cx="16230600" cy="5633774"/>
        </p:xfrm>
        <a:graphic>
          <a:graphicData uri="http://schemas.openxmlformats.org/drawingml/2006/table">
            <a:tbl>
              <a:tblPr/>
              <a:tblGrid>
                <a:gridCol w="3903002">
                  <a:extLst>
                    <a:ext uri="{9D8B030D-6E8A-4147-A177-3AD203B41FA5}">
                      <a16:colId xmlns:a16="http://schemas.microsoft.com/office/drawing/2014/main" val="20000"/>
                    </a:ext>
                  </a:extLst>
                </a:gridCol>
                <a:gridCol w="4212298">
                  <a:extLst>
                    <a:ext uri="{9D8B030D-6E8A-4147-A177-3AD203B41FA5}">
                      <a16:colId xmlns:a16="http://schemas.microsoft.com/office/drawing/2014/main" val="20001"/>
                    </a:ext>
                  </a:extLst>
                </a:gridCol>
                <a:gridCol w="4350687">
                  <a:extLst>
                    <a:ext uri="{9D8B030D-6E8A-4147-A177-3AD203B41FA5}">
                      <a16:colId xmlns:a16="http://schemas.microsoft.com/office/drawing/2014/main" val="20002"/>
                    </a:ext>
                  </a:extLst>
                </a:gridCol>
                <a:gridCol w="3764613">
                  <a:extLst>
                    <a:ext uri="{9D8B030D-6E8A-4147-A177-3AD203B41FA5}">
                      <a16:colId xmlns:a16="http://schemas.microsoft.com/office/drawing/2014/main" val="20003"/>
                    </a:ext>
                  </a:extLst>
                </a:gridCol>
              </a:tblGrid>
              <a:tr h="2698016">
                <a:tc>
                  <a:txBody>
                    <a:bodyPr/>
                    <a:lstStyle/>
                    <a:p>
                      <a:pPr algn="ctr">
                        <a:lnSpc>
                          <a:spcPts val="3779"/>
                        </a:lnSpc>
                        <a:defRPr/>
                      </a:pPr>
                      <a:r>
                        <a:rPr lang="en-US" sz="2700">
                          <a:solidFill>
                            <a:srgbClr val="000000"/>
                          </a:solidFill>
                          <a:latin typeface="Roboto Mono Regular"/>
                        </a:rPr>
                        <a:t>Police Reports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Court Documents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Community Service Documents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Treatment Documents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758">
                <a:tc>
                  <a:txBody>
                    <a:bodyPr/>
                    <a:lstStyle/>
                    <a:p>
                      <a:pPr algn="ctr">
                        <a:lnSpc>
                          <a:spcPts val="3779"/>
                        </a:lnSpc>
                        <a:defRPr/>
                      </a:pPr>
                      <a:r>
                        <a:rPr lang="en-US" sz="2700">
                          <a:solidFill>
                            <a:srgbClr val="000000"/>
                          </a:solidFill>
                          <a:latin typeface="Roboto Mono Regular"/>
                        </a:rPr>
                        <a:t>Educational Reports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School Disciplinary Reports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Letters or Documents Provided by the Guardian </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779"/>
                        </a:lnSpc>
                        <a:defRPr/>
                      </a:pPr>
                      <a:r>
                        <a:rPr lang="en-US" sz="2700">
                          <a:solidFill>
                            <a:srgbClr val="000000"/>
                          </a:solidFill>
                          <a:latin typeface="Roboto Mono Regular"/>
                        </a:rPr>
                        <a:t>Employer Updates or Status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5"/>
          <p:cNvSpPr txBox="1"/>
          <p:nvPr/>
        </p:nvSpPr>
        <p:spPr>
          <a:xfrm>
            <a:off x="2106535" y="1973449"/>
            <a:ext cx="14074930" cy="1104900"/>
          </a:xfrm>
          <a:prstGeom prst="rect">
            <a:avLst/>
          </a:prstGeom>
        </p:spPr>
        <p:txBody>
          <a:bodyPr lIns="0" tIns="0" rIns="0" bIns="0" rtlCol="0" anchor="t">
            <a:spAutoFit/>
          </a:bodyPr>
          <a:lstStyle/>
          <a:p>
            <a:pPr algn="ctr">
              <a:lnSpc>
                <a:spcPts val="8760"/>
              </a:lnSpc>
            </a:pPr>
            <a:r>
              <a:rPr lang="en-US" sz="7300">
                <a:solidFill>
                  <a:srgbClr val="000000"/>
                </a:solidFill>
                <a:latin typeface="Roboto Mono Regular Bold"/>
              </a:rPr>
              <a:t>SUPPORTING DOCUMENTATION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444">
            <a:off x="1496431" y="365323"/>
            <a:ext cx="15952951" cy="1055795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4149" y="880637"/>
            <a:ext cx="15348964" cy="10158223"/>
          </a:xfrm>
          <a:prstGeom prst="rect">
            <a:avLst/>
          </a:prstGeom>
        </p:spPr>
      </p:pic>
      <p:sp>
        <p:nvSpPr>
          <p:cNvPr id="4" name="TextBox 4"/>
          <p:cNvSpPr txBox="1"/>
          <p:nvPr/>
        </p:nvSpPr>
        <p:spPr>
          <a:xfrm>
            <a:off x="2283329" y="5143500"/>
            <a:ext cx="13721341" cy="1057275"/>
          </a:xfrm>
          <a:prstGeom prst="rect">
            <a:avLst/>
          </a:prstGeom>
        </p:spPr>
        <p:txBody>
          <a:bodyPr lIns="0" tIns="0" rIns="0" bIns="0" rtlCol="0" anchor="t">
            <a:spAutoFit/>
          </a:bodyPr>
          <a:lstStyle/>
          <a:p>
            <a:pPr algn="ctr">
              <a:lnSpc>
                <a:spcPts val="8399"/>
              </a:lnSpc>
            </a:pPr>
            <a:r>
              <a:rPr lang="en-US" sz="6999">
                <a:solidFill>
                  <a:srgbClr val="FFFFFF"/>
                </a:solidFill>
                <a:latin typeface="Roboto Mono Regular Bold"/>
              </a:rPr>
              <a:t>OUT OF OPTIONS?</a:t>
            </a:r>
          </a:p>
        </p:txBody>
      </p:sp>
      <p:sp>
        <p:nvSpPr>
          <p:cNvPr id="5" name="TextBox 5"/>
          <p:cNvSpPr txBox="1"/>
          <p:nvPr/>
        </p:nvSpPr>
        <p:spPr>
          <a:xfrm>
            <a:off x="3533730" y="6537231"/>
            <a:ext cx="11220541" cy="1216025"/>
          </a:xfrm>
          <a:prstGeom prst="rect">
            <a:avLst/>
          </a:prstGeom>
        </p:spPr>
        <p:txBody>
          <a:bodyPr lIns="0" tIns="0" rIns="0" bIns="0" rtlCol="0" anchor="t">
            <a:spAutoFit/>
          </a:bodyPr>
          <a:lstStyle/>
          <a:p>
            <a:pPr algn="ctr">
              <a:lnSpc>
                <a:spcPts val="3249"/>
              </a:lnSpc>
            </a:pPr>
            <a:r>
              <a:rPr lang="en-US" sz="2499">
                <a:solidFill>
                  <a:srgbClr val="FFFFFF"/>
                </a:solidFill>
                <a:latin typeface="Roboto Mono Regular"/>
              </a:rPr>
              <a:t>What sanctions have been imposed? What options remain in the receiving state to try to correct and redirect the juvenile's behavior?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sp>
        <p:nvSpPr>
          <p:cNvPr id="2" name="AutoShape 2"/>
          <p:cNvSpPr/>
          <p:nvPr/>
        </p:nvSpPr>
        <p:spPr>
          <a:xfrm>
            <a:off x="1028700" y="1704816"/>
            <a:ext cx="16230600" cy="8582184"/>
          </a:xfrm>
          <a:prstGeom prst="rect">
            <a:avLst/>
          </a:prstGeom>
          <a:solidFill>
            <a:srgbClr val="FFFBEC"/>
          </a:solidFill>
        </p:spPr>
      </p:sp>
      <p:sp>
        <p:nvSpPr>
          <p:cNvPr id="3" name="TextBox 3"/>
          <p:cNvSpPr txBox="1"/>
          <p:nvPr/>
        </p:nvSpPr>
        <p:spPr>
          <a:xfrm>
            <a:off x="3357121" y="4403081"/>
            <a:ext cx="11573757" cy="1228725"/>
          </a:xfrm>
          <a:prstGeom prst="rect">
            <a:avLst/>
          </a:prstGeom>
        </p:spPr>
        <p:txBody>
          <a:bodyPr lIns="0" tIns="0" rIns="0" bIns="0" rtlCol="0" anchor="t">
            <a:spAutoFit/>
          </a:bodyPr>
          <a:lstStyle/>
          <a:p>
            <a:pPr algn="ctr">
              <a:lnSpc>
                <a:spcPts val="9600"/>
              </a:lnSpc>
            </a:pPr>
            <a:r>
              <a:rPr lang="en-US" sz="8000">
                <a:solidFill>
                  <a:srgbClr val="000000"/>
                </a:solidFill>
                <a:latin typeface="Roboto Mono Regular Bold"/>
              </a:rPr>
              <a:t>THE RECOMMENDATION</a:t>
            </a:r>
          </a:p>
        </p:txBody>
      </p:sp>
      <p:sp>
        <p:nvSpPr>
          <p:cNvPr id="4" name="AutoShape 4"/>
          <p:cNvSpPr/>
          <p:nvPr/>
        </p:nvSpPr>
        <p:spPr>
          <a:xfrm>
            <a:off x="1028700" y="7585949"/>
            <a:ext cx="16230600" cy="0"/>
          </a:xfrm>
          <a:prstGeom prst="line">
            <a:avLst/>
          </a:prstGeom>
          <a:ln w="47625" cap="rnd">
            <a:solidFill>
              <a:srgbClr val="000000"/>
            </a:solidFill>
            <a:prstDash val="solid"/>
            <a:headEnd type="none" w="sm" len="sm"/>
            <a:tailEnd type="none" w="sm" len="sm"/>
          </a:ln>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49050">
            <a:off x="16385179" y="1047773"/>
            <a:ext cx="828606" cy="6604828"/>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23735" y="825269"/>
            <a:ext cx="3223735" cy="222730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62055" y="134828"/>
            <a:ext cx="2363891" cy="2376856"/>
          </a:xfrm>
          <a:prstGeom prst="rect">
            <a:avLst/>
          </a:prstGeom>
        </p:spPr>
      </p:pic>
      <p:graphicFrame>
        <p:nvGraphicFramePr>
          <p:cNvPr id="8" name="Table 8"/>
          <p:cNvGraphicFramePr>
            <a:graphicFrameLocks noGrp="1"/>
          </p:cNvGraphicFramePr>
          <p:nvPr/>
        </p:nvGraphicFramePr>
        <p:xfrm>
          <a:off x="1028700" y="7728824"/>
          <a:ext cx="16240125" cy="972322"/>
        </p:xfrm>
        <a:graphic>
          <a:graphicData uri="http://schemas.openxmlformats.org/drawingml/2006/table">
            <a:tbl>
              <a:tblPr/>
              <a:tblGrid>
                <a:gridCol w="5413375">
                  <a:extLst>
                    <a:ext uri="{9D8B030D-6E8A-4147-A177-3AD203B41FA5}">
                      <a16:colId xmlns:a16="http://schemas.microsoft.com/office/drawing/2014/main" val="20000"/>
                    </a:ext>
                  </a:extLst>
                </a:gridCol>
                <a:gridCol w="5413375">
                  <a:extLst>
                    <a:ext uri="{9D8B030D-6E8A-4147-A177-3AD203B41FA5}">
                      <a16:colId xmlns:a16="http://schemas.microsoft.com/office/drawing/2014/main" val="20001"/>
                    </a:ext>
                  </a:extLst>
                </a:gridCol>
                <a:gridCol w="5413375">
                  <a:extLst>
                    <a:ext uri="{9D8B030D-6E8A-4147-A177-3AD203B41FA5}">
                      <a16:colId xmlns:a16="http://schemas.microsoft.com/office/drawing/2014/main" val="20002"/>
                    </a:ext>
                  </a:extLst>
                </a:gridCol>
              </a:tblGrid>
              <a:tr h="972322">
                <a:tc>
                  <a:txBody>
                    <a:bodyPr/>
                    <a:lstStyle/>
                    <a:p>
                      <a:pPr algn="ctr">
                        <a:lnSpc>
                          <a:spcPts val="4200"/>
                        </a:lnSpc>
                        <a:defRPr/>
                      </a:pPr>
                      <a:r>
                        <a:rPr lang="en-US" sz="3000">
                          <a:solidFill>
                            <a:srgbClr val="000000"/>
                          </a:solidFill>
                          <a:latin typeface="Roboto Mono Light Bold"/>
                        </a:rPr>
                        <a:t>Continue Supervision</a:t>
                      </a:r>
                      <a:endParaRPr lang="en-US" sz="1100"/>
                    </a:p>
                  </a:txBody>
                  <a:tcPr marL="190500" marR="190500" marT="190500" marB="190500" anchor="ctr">
                    <a:lnL w="19050" cap="flat" cmpd="sng" algn="ctr">
                      <a:solidFill>
                        <a:srgbClr val="FFFBEC"/>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Roboto Mono Light Bold"/>
                        </a:rPr>
                        <a:t>Request Discharge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Roboto Mono Light Bold"/>
                        </a:rPr>
                        <a:t>Request Revocation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TextBox 9"/>
          <p:cNvSpPr txBox="1"/>
          <p:nvPr/>
        </p:nvSpPr>
        <p:spPr>
          <a:xfrm>
            <a:off x="5131827" y="6260263"/>
            <a:ext cx="8033870" cy="678180"/>
          </a:xfrm>
          <a:prstGeom prst="rect">
            <a:avLst/>
          </a:prstGeom>
        </p:spPr>
        <p:txBody>
          <a:bodyPr lIns="0" tIns="0" rIns="0" bIns="0" rtlCol="0" anchor="t">
            <a:spAutoFit/>
          </a:bodyPr>
          <a:lstStyle/>
          <a:p>
            <a:pPr algn="ctr">
              <a:lnSpc>
                <a:spcPts val="2730"/>
              </a:lnSpc>
            </a:pPr>
            <a:r>
              <a:rPr lang="en-US" sz="2100">
                <a:solidFill>
                  <a:srgbClr val="000000"/>
                </a:solidFill>
                <a:latin typeface="Roboto Mono Regular"/>
              </a:rPr>
              <a:t>The final decision is up to the Sending State in compliance with the ICJ Rules.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0C2340"/>
          </a:solidFill>
        </p:spPr>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67540">
            <a:off x="14419489" y="533701"/>
            <a:ext cx="1704703" cy="1803051"/>
          </a:xfrm>
          <a:prstGeom prst="rect">
            <a:avLst/>
          </a:prstGeom>
        </p:spPr>
      </p:pic>
      <p:graphicFrame>
        <p:nvGraphicFramePr>
          <p:cNvPr id="5" name="Table 5"/>
          <p:cNvGraphicFramePr>
            <a:graphicFrameLocks noGrp="1"/>
          </p:cNvGraphicFramePr>
          <p:nvPr/>
        </p:nvGraphicFramePr>
        <p:xfrm>
          <a:off x="1028700" y="4107802"/>
          <a:ext cx="16230600" cy="4639161"/>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546387">
                <a:tc>
                  <a:txBody>
                    <a:bodyPr/>
                    <a:lstStyle/>
                    <a:p>
                      <a:pPr algn="ctr">
                        <a:lnSpc>
                          <a:spcPts val="3919"/>
                        </a:lnSpc>
                        <a:defRPr/>
                      </a:pPr>
                      <a:r>
                        <a:rPr lang="en-US" sz="2799">
                          <a:solidFill>
                            <a:srgbClr val="FFFFFF"/>
                          </a:solidFill>
                          <a:latin typeface="Roboto Mono Regular Bold"/>
                        </a:rPr>
                        <a:t>1</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FFF"/>
                          </a:solidFill>
                          <a:latin typeface="Roboto Mono Light"/>
                        </a:rPr>
                        <a:t>Everything you need to know about Violation Reports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546387">
                <a:tc>
                  <a:txBody>
                    <a:bodyPr/>
                    <a:lstStyle/>
                    <a:p>
                      <a:pPr algn="ctr">
                        <a:lnSpc>
                          <a:spcPts val="3919"/>
                        </a:lnSpc>
                        <a:defRPr/>
                      </a:pPr>
                      <a:r>
                        <a:rPr lang="en-US" sz="2799">
                          <a:solidFill>
                            <a:srgbClr val="FFFFFF"/>
                          </a:solidFill>
                          <a:latin typeface="Roboto Mono Regular Bold"/>
                        </a:rPr>
                        <a:t>2</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FFF"/>
                          </a:solidFill>
                          <a:latin typeface="Roboto Mono Light"/>
                        </a:rPr>
                        <a:t>Q&amp;A Session (If time permits)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546387">
                <a:tc>
                  <a:txBody>
                    <a:bodyPr/>
                    <a:lstStyle/>
                    <a:p>
                      <a:pPr algn="ctr">
                        <a:lnSpc>
                          <a:spcPts val="3919"/>
                        </a:lnSpc>
                        <a:defRPr/>
                      </a:pPr>
                      <a:r>
                        <a:rPr lang="en-US" sz="2799">
                          <a:solidFill>
                            <a:srgbClr val="FFFFFF"/>
                          </a:solidFill>
                          <a:latin typeface="Roboto Mono Regular Bold"/>
                        </a:rPr>
                        <a:t>3</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FFF"/>
                          </a:solidFill>
                          <a:latin typeface="Roboto Mono Light"/>
                        </a:rPr>
                        <a:t>UNITY Demonstration</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6"/>
          <p:cNvSpPr txBox="1"/>
          <p:nvPr/>
        </p:nvSpPr>
        <p:spPr>
          <a:xfrm>
            <a:off x="3498774" y="1850720"/>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TODAY'S 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BEC"/>
          </a:solidFill>
        </p:spPr>
      </p:sp>
      <p:sp>
        <p:nvSpPr>
          <p:cNvPr id="3" name="AutoShape 3"/>
          <p:cNvSpPr/>
          <p:nvPr/>
        </p:nvSpPr>
        <p:spPr>
          <a:xfrm>
            <a:off x="1028700" y="2487605"/>
            <a:ext cx="16230600" cy="0"/>
          </a:xfrm>
          <a:prstGeom prst="line">
            <a:avLst/>
          </a:prstGeom>
          <a:ln w="47625" cap="rnd">
            <a:solidFill>
              <a:srgbClr val="000000"/>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1813" y="295288"/>
            <a:ext cx="1677300" cy="16864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87900" y="295288"/>
            <a:ext cx="1677300" cy="1686499"/>
          </a:xfrm>
          <a:prstGeom prst="rect">
            <a:avLst/>
          </a:prstGeom>
        </p:spPr>
      </p:pic>
      <p:graphicFrame>
        <p:nvGraphicFramePr>
          <p:cNvPr id="6" name="Table 6"/>
          <p:cNvGraphicFramePr>
            <a:graphicFrameLocks noGrp="1"/>
          </p:cNvGraphicFramePr>
          <p:nvPr/>
        </p:nvGraphicFramePr>
        <p:xfrm>
          <a:off x="1028700" y="2967288"/>
          <a:ext cx="16230600" cy="176139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Failed transfer?</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a:solidFill>
                            <a:srgbClr val="000000"/>
                          </a:solidFill>
                          <a:latin typeface="Roboto Mono Regular"/>
                        </a:rPr>
                        <a:t>*Within 5 business days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848264"/>
          <a:ext cx="16230600" cy="2512440"/>
        </p:xfrm>
        <a:graphic>
          <a:graphicData uri="http://schemas.openxmlformats.org/drawingml/2006/table">
            <a:tbl>
              <a:tblPr/>
              <a:tblGrid>
                <a:gridCol w="1383113">
                  <a:extLst>
                    <a:ext uri="{9D8B030D-6E8A-4147-A177-3AD203B41FA5}">
                      <a16:colId xmlns:a16="http://schemas.microsoft.com/office/drawing/2014/main" val="20000"/>
                    </a:ext>
                  </a:extLst>
                </a:gridCol>
                <a:gridCol w="14847487">
                  <a:extLst>
                    <a:ext uri="{9D8B030D-6E8A-4147-A177-3AD203B41FA5}">
                      <a16:colId xmlns:a16="http://schemas.microsoft.com/office/drawing/2014/main" val="20001"/>
                    </a:ext>
                  </a:extLst>
                </a:gridCol>
              </a:tblGrid>
              <a:tr h="1295699">
                <a:tc>
                  <a:txBody>
                    <a:bodyPr/>
                    <a:lstStyle/>
                    <a:p>
                      <a:pPr algn="ctr">
                        <a:lnSpc>
                          <a:spcPts val="3079"/>
                        </a:lnSpc>
                        <a:defRPr/>
                      </a:pPr>
                      <a:r>
                        <a:rPr lang="en-US" sz="2199">
                          <a:solidFill>
                            <a:srgbClr val="000000"/>
                          </a:solidFill>
                          <a:latin typeface="Roboto Mono Regular"/>
                        </a:rPr>
                        <a:t>1</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Roboto Mono Regular"/>
                        </a:rPr>
                        <a:t>The sending state shall secure alternate living arrangements in the receiving state OR</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6741">
                <a:tc>
                  <a:txBody>
                    <a:bodyPr/>
                    <a:lstStyle/>
                    <a:p>
                      <a:pPr algn="ctr">
                        <a:lnSpc>
                          <a:spcPts val="3079"/>
                        </a:lnSpc>
                        <a:defRPr/>
                      </a:pPr>
                      <a:r>
                        <a:rPr lang="en-US" sz="2199">
                          <a:solidFill>
                            <a:srgbClr val="000000"/>
                          </a:solidFill>
                          <a:latin typeface="Roboto Mono Regular"/>
                        </a:rPr>
                        <a:t>2</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Roboto Mono Regular"/>
                        </a:rPr>
                        <a:t>The juvenile shall be returned to the sending state</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653865" y="9029700"/>
            <a:ext cx="12980271" cy="641350"/>
          </a:xfrm>
          <a:prstGeom prst="rect">
            <a:avLst/>
          </a:prstGeom>
        </p:spPr>
        <p:txBody>
          <a:bodyPr lIns="0" tIns="0" rIns="0" bIns="0" rtlCol="0" anchor="t">
            <a:spAutoFit/>
          </a:bodyPr>
          <a:lstStyle/>
          <a:p>
            <a:pPr algn="ctr">
              <a:lnSpc>
                <a:spcPts val="2599"/>
              </a:lnSpc>
            </a:pPr>
            <a:r>
              <a:rPr lang="en-US" sz="1999">
                <a:solidFill>
                  <a:srgbClr val="000000"/>
                </a:solidFill>
                <a:latin typeface="Roboto Mono Regular"/>
              </a:rPr>
              <a:t>Note: This time period may be extended up to an additional five business days with the approval from both ICJ Offices.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1286919" y="785425"/>
            <a:ext cx="15972381" cy="10258082"/>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0C2340"/>
              </a:solidFill>
            </p:spPr>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C2340"/>
              </a:solidFill>
            </p:spPr>
          </p:sp>
        </p:grpSp>
      </p:grpSp>
      <p:grpSp>
        <p:nvGrpSpPr>
          <p:cNvPr id="7" name="Group 7"/>
          <p:cNvGrpSpPr/>
          <p:nvPr/>
        </p:nvGrpSpPr>
        <p:grpSpPr>
          <a:xfrm>
            <a:off x="1028700" y="1180725"/>
            <a:ext cx="15555874" cy="9467482"/>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9B2222"/>
              </a:solidFill>
            </p:spPr>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9B2222"/>
              </a:solidFill>
            </p:spPr>
          </p:sp>
        </p:grpSp>
      </p:grpSp>
      <p:sp>
        <p:nvSpPr>
          <p:cNvPr id="12" name="TextBox 12"/>
          <p:cNvSpPr txBox="1"/>
          <p:nvPr/>
        </p:nvSpPr>
        <p:spPr>
          <a:xfrm>
            <a:off x="3383440" y="4000500"/>
            <a:ext cx="10846393" cy="2286000"/>
          </a:xfrm>
          <a:prstGeom prst="rect">
            <a:avLst/>
          </a:prstGeom>
        </p:spPr>
        <p:txBody>
          <a:bodyPr lIns="0" tIns="0" rIns="0" bIns="0" rtlCol="0" anchor="t">
            <a:spAutoFit/>
          </a:bodyPr>
          <a:lstStyle/>
          <a:p>
            <a:pPr algn="ctr">
              <a:lnSpc>
                <a:spcPts val="4560"/>
              </a:lnSpc>
            </a:pPr>
            <a:r>
              <a:rPr lang="en-US" sz="3800">
                <a:solidFill>
                  <a:srgbClr val="FFFFFF"/>
                </a:solidFill>
                <a:latin typeface="Roboto Mono Regular Bold"/>
              </a:rPr>
              <a:t>Retaking is the act of a sending state physically removing a juvenile, or causing to have a juvenile removed, from a receiving state.</a:t>
            </a:r>
          </a:p>
        </p:txBody>
      </p:sp>
      <p:sp>
        <p:nvSpPr>
          <p:cNvPr id="13" name="AutoShape 13"/>
          <p:cNvSpPr/>
          <p:nvPr/>
        </p:nvSpPr>
        <p:spPr>
          <a:xfrm>
            <a:off x="4525341" y="7222613"/>
            <a:ext cx="8955748" cy="0"/>
          </a:xfrm>
          <a:prstGeom prst="line">
            <a:avLst/>
          </a:prstGeom>
          <a:ln w="9525" cap="rnd">
            <a:solidFill>
              <a:srgbClr val="FFFFFF"/>
            </a:solidFill>
            <a:prstDash val="solid"/>
            <a:headEnd type="none" w="sm" len="sm"/>
            <a:tailEnd type="none" w="sm" len="sm"/>
          </a:ln>
        </p:spPr>
      </p:sp>
      <p:sp>
        <p:nvSpPr>
          <p:cNvPr id="14" name="TextBox 14"/>
          <p:cNvSpPr txBox="1"/>
          <p:nvPr/>
        </p:nvSpPr>
        <p:spPr>
          <a:xfrm>
            <a:off x="4244775" y="7940480"/>
            <a:ext cx="9123724" cy="1094740"/>
          </a:xfrm>
          <a:prstGeom prst="rect">
            <a:avLst/>
          </a:prstGeom>
        </p:spPr>
        <p:txBody>
          <a:bodyPr lIns="0" tIns="0" rIns="0" bIns="0" rtlCol="0" anchor="t">
            <a:spAutoFit/>
          </a:bodyPr>
          <a:lstStyle/>
          <a:p>
            <a:pPr algn="ctr">
              <a:lnSpc>
                <a:spcPts val="2990"/>
              </a:lnSpc>
            </a:pPr>
            <a:r>
              <a:rPr lang="en-US" sz="2300">
                <a:solidFill>
                  <a:srgbClr val="FFFFFF"/>
                </a:solidFill>
                <a:latin typeface="Roboto Mono Regular"/>
              </a:rPr>
              <a:t>The decision of the sending state to retake a juvenile shall be conclusive and not reviewable within the receiving state. </a:t>
            </a:r>
          </a:p>
        </p:txBody>
      </p:sp>
      <p:sp>
        <p:nvSpPr>
          <p:cNvPr id="15" name="TextBox 15"/>
          <p:cNvSpPr txBox="1"/>
          <p:nvPr/>
        </p:nvSpPr>
        <p:spPr>
          <a:xfrm>
            <a:off x="9844031" y="1190250"/>
            <a:ext cx="6169717" cy="466725"/>
          </a:xfrm>
          <a:prstGeom prst="rect">
            <a:avLst/>
          </a:prstGeom>
        </p:spPr>
        <p:txBody>
          <a:bodyPr lIns="0" tIns="0" rIns="0" bIns="0" rtlCol="0" anchor="t">
            <a:spAutoFit/>
          </a:bodyPr>
          <a:lstStyle/>
          <a:p>
            <a:pPr algn="ctr">
              <a:lnSpc>
                <a:spcPts val="3899"/>
              </a:lnSpc>
            </a:pPr>
            <a:r>
              <a:rPr lang="en-US" sz="2999">
                <a:solidFill>
                  <a:srgbClr val="FFFFFF"/>
                </a:solidFill>
                <a:latin typeface="Roboto Mono Regular"/>
              </a:rPr>
              <a:t>RETAKING</a:t>
            </a: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3244">
            <a:off x="858839" y="4642621"/>
            <a:ext cx="1370670" cy="6443318"/>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63326">
            <a:off x="1882662" y="5854320"/>
            <a:ext cx="693408" cy="50849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AutoShape 2"/>
          <p:cNvSpPr/>
          <p:nvPr/>
        </p:nvSpPr>
        <p:spPr>
          <a:xfrm>
            <a:off x="7415205" y="585370"/>
            <a:ext cx="9844095" cy="9116260"/>
          </a:xfrm>
          <a:prstGeom prst="rect">
            <a:avLst/>
          </a:prstGeom>
          <a:solidFill>
            <a:srgbClr val="0C2340"/>
          </a:solidFill>
        </p:spPr>
      </p:sp>
      <p:graphicFrame>
        <p:nvGraphicFramePr>
          <p:cNvPr id="3" name="Table 3"/>
          <p:cNvGraphicFramePr>
            <a:graphicFrameLocks noGrp="1"/>
          </p:cNvGraphicFramePr>
          <p:nvPr/>
        </p:nvGraphicFramePr>
        <p:xfrm>
          <a:off x="7415205" y="1855218"/>
          <a:ext cx="9844095" cy="7846412"/>
        </p:xfrm>
        <a:graphic>
          <a:graphicData uri="http://schemas.openxmlformats.org/drawingml/2006/table">
            <a:tbl>
              <a:tblPr/>
              <a:tblGrid>
                <a:gridCol w="1243528">
                  <a:extLst>
                    <a:ext uri="{9D8B030D-6E8A-4147-A177-3AD203B41FA5}">
                      <a16:colId xmlns:a16="http://schemas.microsoft.com/office/drawing/2014/main" val="20000"/>
                    </a:ext>
                  </a:extLst>
                </a:gridCol>
                <a:gridCol w="8600567">
                  <a:extLst>
                    <a:ext uri="{9D8B030D-6E8A-4147-A177-3AD203B41FA5}">
                      <a16:colId xmlns:a16="http://schemas.microsoft.com/office/drawing/2014/main" val="20001"/>
                    </a:ext>
                  </a:extLst>
                </a:gridCol>
              </a:tblGrid>
              <a:tr h="2471499">
                <a:tc>
                  <a:txBody>
                    <a:bodyPr/>
                    <a:lstStyle/>
                    <a:p>
                      <a:pPr algn="ctr">
                        <a:lnSpc>
                          <a:spcPts val="4200"/>
                        </a:lnSpc>
                        <a:defRPr/>
                      </a:pPr>
                      <a:r>
                        <a:rPr lang="en-US" sz="3000">
                          <a:solidFill>
                            <a:srgbClr val="FFFBEC"/>
                          </a:solidFill>
                          <a:latin typeface="Roboto Mono Regular"/>
                        </a:rPr>
                        <a:t>1</a:t>
                      </a:r>
                      <a:endParaRPr lang="en-US" sz="1100"/>
                    </a:p>
                  </a:txBody>
                  <a:tcPr marL="190500" marR="190500" marT="190500" marB="1905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060"/>
                        </a:lnSpc>
                        <a:defRPr/>
                      </a:pPr>
                      <a:r>
                        <a:rPr lang="en-US" sz="2900">
                          <a:solidFill>
                            <a:srgbClr val="FFFFFF"/>
                          </a:solidFill>
                          <a:latin typeface="Roboto Mono Regular"/>
                        </a:rPr>
                        <a:t>Juveniles cannot be retaken when there are pending charges, unless both states agree.</a:t>
                      </a:r>
                      <a:endParaRPr lang="en-US" sz="1100"/>
                    </a:p>
                  </a:txBody>
                  <a:tcPr marL="190500" marR="190500" marT="190500" marB="1905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787223">
                <a:tc>
                  <a:txBody>
                    <a:bodyPr/>
                    <a:lstStyle/>
                    <a:p>
                      <a:pPr algn="ctr">
                        <a:lnSpc>
                          <a:spcPts val="4200"/>
                        </a:lnSpc>
                        <a:defRPr/>
                      </a:pPr>
                      <a:r>
                        <a:rPr lang="en-US" sz="3000">
                          <a:solidFill>
                            <a:srgbClr val="FFFFFF"/>
                          </a:solidFill>
                          <a:latin typeface="Roboto Mono Regular"/>
                        </a:rPr>
                        <a:t>2</a:t>
                      </a:r>
                      <a:endParaRPr lang="en-US" sz="1100"/>
                    </a:p>
                  </a:txBody>
                  <a:tcPr marL="190500" marR="190500" marT="190500" marB="1905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060"/>
                        </a:lnSpc>
                        <a:defRPr/>
                      </a:pPr>
                      <a:r>
                        <a:rPr lang="en-US" sz="2900">
                          <a:solidFill>
                            <a:srgbClr val="FFFFFF"/>
                          </a:solidFill>
                          <a:latin typeface="Roboto Mono Regular"/>
                        </a:rPr>
                        <a:t>All warrants issued for juveniles subject to the Compact shall be entered into NCIC with a nationwide pickup radius.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2587690">
                <a:tc>
                  <a:txBody>
                    <a:bodyPr/>
                    <a:lstStyle/>
                    <a:p>
                      <a:pPr algn="ctr">
                        <a:lnSpc>
                          <a:spcPts val="4200"/>
                        </a:lnSpc>
                        <a:defRPr/>
                      </a:pPr>
                      <a:r>
                        <a:rPr lang="en-US" sz="3000">
                          <a:solidFill>
                            <a:srgbClr val="FFFFFF"/>
                          </a:solidFill>
                          <a:latin typeface="Roboto Mono Regular"/>
                        </a:rPr>
                        <a:t>3</a:t>
                      </a:r>
                      <a:endParaRPr lang="en-US" sz="1100"/>
                    </a:p>
                  </a:txBody>
                  <a:tcPr marL="190500" marR="190500" marT="190500" marB="1905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4060"/>
                        </a:lnSpc>
                        <a:defRPr/>
                      </a:pPr>
                      <a:r>
                        <a:rPr lang="en-US" sz="2900">
                          <a:solidFill>
                            <a:srgbClr val="FFFFFF"/>
                          </a:solidFill>
                          <a:latin typeface="Roboto Mono Regular"/>
                        </a:rPr>
                        <a:t>The holding state shall not release the juvenile in custody on bond.</a:t>
                      </a:r>
                      <a:endParaRPr lang="en-US" sz="1100"/>
                    </a:p>
                  </a:txBody>
                  <a:tcPr marL="190500" marR="190500" marT="190500" marB="1905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p:nvPr/>
        </p:nvSpPr>
        <p:spPr>
          <a:xfrm>
            <a:off x="1028700" y="3414153"/>
            <a:ext cx="5839475" cy="4381500"/>
          </a:xfrm>
          <a:prstGeom prst="rect">
            <a:avLst/>
          </a:prstGeom>
        </p:spPr>
        <p:txBody>
          <a:bodyPr lIns="0" tIns="0" rIns="0" bIns="0" rtlCol="0" anchor="t">
            <a:spAutoFit/>
          </a:bodyPr>
          <a:lstStyle/>
          <a:p>
            <a:pPr>
              <a:lnSpc>
                <a:spcPts val="6960"/>
              </a:lnSpc>
            </a:pPr>
            <a:r>
              <a:rPr lang="en-US" sz="5800">
                <a:solidFill>
                  <a:srgbClr val="000000"/>
                </a:solidFill>
                <a:latin typeface="Roboto Mono Regular Bold"/>
              </a:rPr>
              <a:t>Things to remember when retaking or returning a juvenile: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41860" y="2131090"/>
            <a:ext cx="16948008" cy="13774108"/>
          </a:xfrm>
          <a:prstGeom prst="rect">
            <a:avLst/>
          </a:prstGeom>
        </p:spPr>
      </p:pic>
      <p:sp>
        <p:nvSpPr>
          <p:cNvPr id="3" name="TextBox 3"/>
          <p:cNvSpPr txBox="1"/>
          <p:nvPr/>
        </p:nvSpPr>
        <p:spPr>
          <a:xfrm>
            <a:off x="4544688" y="3452812"/>
            <a:ext cx="8852143" cy="3000375"/>
          </a:xfrm>
          <a:prstGeom prst="rect">
            <a:avLst/>
          </a:prstGeom>
        </p:spPr>
        <p:txBody>
          <a:bodyPr lIns="0" tIns="0" rIns="0" bIns="0" rtlCol="0" anchor="t">
            <a:spAutoFit/>
          </a:bodyPr>
          <a:lstStyle/>
          <a:p>
            <a:pPr algn="ctr">
              <a:lnSpc>
                <a:spcPts val="4799"/>
              </a:lnSpc>
            </a:pPr>
            <a:r>
              <a:rPr lang="en-US" sz="3999">
                <a:solidFill>
                  <a:srgbClr val="FFFFFF"/>
                </a:solidFill>
                <a:latin typeface="Roboto Mono Regular Bold"/>
              </a:rPr>
              <a:t>In many cases, the sending state must return the juvenile within five business days upon a request from the receiving state. </a:t>
            </a: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3044">
            <a:off x="1275873" y="3951518"/>
            <a:ext cx="2999203" cy="6989669"/>
          </a:xfrm>
          <a:prstGeom prst="rect">
            <a:avLst/>
          </a:prstGeom>
        </p:spPr>
      </p:pic>
      <p:sp>
        <p:nvSpPr>
          <p:cNvPr id="5" name="TextBox 5"/>
          <p:cNvSpPr txBox="1"/>
          <p:nvPr/>
        </p:nvSpPr>
        <p:spPr>
          <a:xfrm>
            <a:off x="6048563" y="8152978"/>
            <a:ext cx="5844393" cy="974725"/>
          </a:xfrm>
          <a:prstGeom prst="rect">
            <a:avLst/>
          </a:prstGeom>
        </p:spPr>
        <p:txBody>
          <a:bodyPr lIns="0" tIns="0" rIns="0" bIns="0" rtlCol="0" anchor="t">
            <a:spAutoFit/>
          </a:bodyPr>
          <a:lstStyle/>
          <a:p>
            <a:pPr algn="ctr">
              <a:lnSpc>
                <a:spcPts val="2600"/>
              </a:lnSpc>
            </a:pPr>
            <a:r>
              <a:rPr lang="en-US" sz="2000">
                <a:solidFill>
                  <a:srgbClr val="FFFFFF"/>
                </a:solidFill>
                <a:latin typeface="Roboto Mono Regular"/>
              </a:rPr>
              <a:t>Rule 5-103 (4) describes 3 types of cases where returns are required upon the request of the receiving state.</a:t>
            </a:r>
          </a:p>
        </p:txBody>
      </p:sp>
      <p:sp>
        <p:nvSpPr>
          <p:cNvPr id="6" name="AutoShape 6"/>
          <p:cNvSpPr/>
          <p:nvPr/>
        </p:nvSpPr>
        <p:spPr>
          <a:xfrm>
            <a:off x="5761923" y="7413015"/>
            <a:ext cx="6417673" cy="0"/>
          </a:xfrm>
          <a:prstGeom prst="line">
            <a:avLst/>
          </a:prstGeom>
          <a:ln w="9525" cap="rnd">
            <a:solidFill>
              <a:srgbClr val="FFFFFF"/>
            </a:solidFill>
            <a:prstDash val="solid"/>
            <a:headEnd type="none" w="sm" len="sm"/>
            <a:tailEnd type="none" w="sm" len="sm"/>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9B2222"/>
          </a:solidFill>
        </p:spPr>
      </p:sp>
      <p:sp>
        <p:nvSpPr>
          <p:cNvPr id="3" name="AutoShape 3"/>
          <p:cNvSpPr/>
          <p:nvPr/>
        </p:nvSpPr>
        <p:spPr>
          <a:xfrm>
            <a:off x="1028700" y="1028700"/>
            <a:ext cx="16230600" cy="9258300"/>
          </a:xfrm>
          <a:prstGeom prst="rect">
            <a:avLst/>
          </a:prstGeom>
          <a:solidFill>
            <a:srgbClr val="0C2340"/>
          </a:solidFill>
        </p:spPr>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67540">
            <a:off x="14419489" y="533701"/>
            <a:ext cx="1704703" cy="1803051"/>
          </a:xfrm>
          <a:prstGeom prst="rect">
            <a:avLst/>
          </a:prstGeom>
        </p:spPr>
      </p:pic>
      <p:graphicFrame>
        <p:nvGraphicFramePr>
          <p:cNvPr id="5" name="Table 5"/>
          <p:cNvGraphicFramePr>
            <a:graphicFrameLocks noGrp="1"/>
          </p:cNvGraphicFramePr>
          <p:nvPr/>
        </p:nvGraphicFramePr>
        <p:xfrm>
          <a:off x="1028700" y="4309924"/>
          <a:ext cx="16230600" cy="4639161"/>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546387">
                <a:tc>
                  <a:txBody>
                    <a:bodyPr/>
                    <a:lstStyle/>
                    <a:p>
                      <a:pPr algn="ctr">
                        <a:lnSpc>
                          <a:spcPts val="3919"/>
                        </a:lnSpc>
                        <a:defRPr/>
                      </a:pPr>
                      <a:r>
                        <a:rPr lang="en-US" sz="2799">
                          <a:solidFill>
                            <a:srgbClr val="FFFBEC"/>
                          </a:solidFill>
                          <a:latin typeface="Roboto Mono Regular Bold"/>
                        </a:rPr>
                        <a:t>1</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BE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BEC"/>
                          </a:solidFill>
                          <a:latin typeface="Roboto Mono Light"/>
                        </a:rPr>
                        <a:t>Legal guardian remains in sending state + there is specific evidence of failed supervision</a:t>
                      </a:r>
                      <a:endParaRPr lang="en-US" sz="1100"/>
                    </a:p>
                  </a:txBody>
                  <a:tcPr marL="190500" marR="190500" marT="190500" marB="190500" anchor="ctr">
                    <a:lnL w="19050" cap="flat" cmpd="sng" algn="ctr">
                      <a:solidFill>
                        <a:srgbClr val="FFFBEC"/>
                      </a:solidFill>
                      <a:prstDash val="solid"/>
                      <a:round/>
                      <a:headEnd type="none" w="med" len="med"/>
                      <a:tailEnd type="none" w="med" len="med"/>
                    </a:lnL>
                    <a:lnR w="0" cap="flat" cmpd="sng" algn="ctr">
                      <a:solidFill>
                        <a:srgbClr val="FFFBEC"/>
                      </a:solidFill>
                      <a:prstDash val="solid"/>
                      <a:round/>
                      <a:headEnd type="none" w="med" len="med"/>
                      <a:tailEnd type="none" w="med" len="med"/>
                    </a:lnR>
                    <a:lnT w="19050" cap="flat" cmpd="sng" algn="ctr">
                      <a:solidFill>
                        <a:srgbClr val="FFFBEC"/>
                      </a:solidFill>
                      <a:prstDash val="solid"/>
                      <a:round/>
                      <a:headEnd type="none" w="med" len="med"/>
                      <a:tailEnd type="none" w="med" len="med"/>
                    </a:lnT>
                    <a:lnB w="19050" cap="flat" cmpd="sng" algn="ctr">
                      <a:solidFill>
                        <a:srgbClr val="FFFBEC"/>
                      </a:solidFill>
                      <a:prstDash val="solid"/>
                      <a:round/>
                      <a:headEnd type="none" w="med" len="med"/>
                      <a:tailEnd type="none" w="med" len="med"/>
                    </a:lnB>
                  </a:tcPr>
                </a:tc>
                <a:extLst>
                  <a:ext uri="{0D108BD9-81ED-4DB2-BD59-A6C34878D82A}">
                    <a16:rowId xmlns:a16="http://schemas.microsoft.com/office/drawing/2014/main" val="10000"/>
                  </a:ext>
                </a:extLst>
              </a:tr>
              <a:tr h="1546387">
                <a:tc>
                  <a:txBody>
                    <a:bodyPr/>
                    <a:lstStyle/>
                    <a:p>
                      <a:pPr algn="ctr">
                        <a:lnSpc>
                          <a:spcPts val="3919"/>
                        </a:lnSpc>
                        <a:defRPr/>
                      </a:pPr>
                      <a:r>
                        <a:rPr lang="en-US" sz="2799">
                          <a:solidFill>
                            <a:srgbClr val="FFFBEC"/>
                          </a:solidFill>
                          <a:latin typeface="Roboto Mono Regular Bold"/>
                        </a:rPr>
                        <a:t>2</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BE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BEC"/>
                          </a:solidFill>
                          <a:latin typeface="Roboto Mono Light"/>
                        </a:rPr>
                        <a:t>Juvenile is not residing with the legal guardian + that person requests the juvenile be removed from the home</a:t>
                      </a:r>
                      <a:endParaRPr lang="en-US" sz="1100"/>
                    </a:p>
                  </a:txBody>
                  <a:tcPr marL="190500" marR="190500" marT="190500" marB="190500" anchor="ctr">
                    <a:lnL w="19050" cap="flat" cmpd="sng" algn="ctr">
                      <a:solidFill>
                        <a:srgbClr val="FFFBEC"/>
                      </a:solidFill>
                      <a:prstDash val="solid"/>
                      <a:round/>
                      <a:headEnd type="none" w="med" len="med"/>
                      <a:tailEnd type="none" w="med" len="med"/>
                    </a:lnL>
                    <a:lnR w="0" cap="flat" cmpd="sng" algn="ctr">
                      <a:solidFill>
                        <a:srgbClr val="FFFBEC"/>
                      </a:solidFill>
                      <a:prstDash val="solid"/>
                      <a:round/>
                      <a:headEnd type="none" w="med" len="med"/>
                      <a:tailEnd type="none" w="med" len="med"/>
                    </a:lnR>
                    <a:lnT w="19050" cap="flat" cmpd="sng" algn="ctr">
                      <a:solidFill>
                        <a:srgbClr val="FFFBEC"/>
                      </a:solidFill>
                      <a:prstDash val="solid"/>
                      <a:round/>
                      <a:headEnd type="none" w="med" len="med"/>
                      <a:tailEnd type="none" w="med" len="med"/>
                    </a:lnT>
                    <a:lnB w="19050" cap="flat" cmpd="sng" algn="ctr">
                      <a:solidFill>
                        <a:srgbClr val="FFFBEC"/>
                      </a:solidFill>
                      <a:prstDash val="solid"/>
                      <a:round/>
                      <a:headEnd type="none" w="med" len="med"/>
                      <a:tailEnd type="none" w="med" len="med"/>
                    </a:lnB>
                  </a:tcPr>
                </a:tc>
                <a:extLst>
                  <a:ext uri="{0D108BD9-81ED-4DB2-BD59-A6C34878D82A}">
                    <a16:rowId xmlns:a16="http://schemas.microsoft.com/office/drawing/2014/main" val="10001"/>
                  </a:ext>
                </a:extLst>
              </a:tr>
              <a:tr h="1546387">
                <a:tc>
                  <a:txBody>
                    <a:bodyPr/>
                    <a:lstStyle/>
                    <a:p>
                      <a:pPr algn="ctr">
                        <a:lnSpc>
                          <a:spcPts val="3919"/>
                        </a:lnSpc>
                        <a:defRPr/>
                      </a:pPr>
                      <a:r>
                        <a:rPr lang="en-US" sz="2799">
                          <a:solidFill>
                            <a:srgbClr val="FFFBEC"/>
                          </a:solidFill>
                          <a:latin typeface="Roboto Mono Regular Bold"/>
                        </a:rPr>
                        <a:t>3</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BEC"/>
                          </a:solidFill>
                          <a:latin typeface="Roboto Mono Light"/>
                        </a:rPr>
                        <a:t>Juvenile is a student or resides independently in the receiving state</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BEC"/>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6"/>
          <p:cNvSpPr txBox="1"/>
          <p:nvPr/>
        </p:nvSpPr>
        <p:spPr>
          <a:xfrm>
            <a:off x="2036565" y="1926920"/>
            <a:ext cx="11447057" cy="1524000"/>
          </a:xfrm>
          <a:prstGeom prst="rect">
            <a:avLst/>
          </a:prstGeom>
        </p:spPr>
        <p:txBody>
          <a:bodyPr lIns="0" tIns="0" rIns="0" bIns="0" rtlCol="0" anchor="t">
            <a:spAutoFit/>
          </a:bodyPr>
          <a:lstStyle/>
          <a:p>
            <a:pPr>
              <a:lnSpc>
                <a:spcPts val="6000"/>
              </a:lnSpc>
            </a:pPr>
            <a:r>
              <a:rPr lang="en-US" sz="5000">
                <a:solidFill>
                  <a:srgbClr val="FFFBEC"/>
                </a:solidFill>
                <a:latin typeface="Roboto Mono Regular Bold"/>
              </a:rPr>
              <a:t>The juvenile must be returned within 5 business days when: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rot="-117255">
            <a:off x="1302193" y="667339"/>
            <a:ext cx="16610317" cy="10162269"/>
          </a:xfrm>
          <a:prstGeom prst="rect">
            <a:avLst/>
          </a:prstGeom>
          <a:solidFill>
            <a:srgbClr val="FFFBEC"/>
          </a:solidFill>
        </p:spPr>
      </p:sp>
      <p:sp>
        <p:nvSpPr>
          <p:cNvPr id="3" name="AutoShape 3"/>
          <p:cNvSpPr/>
          <p:nvPr/>
        </p:nvSpPr>
        <p:spPr>
          <a:xfrm>
            <a:off x="1302303" y="1028700"/>
            <a:ext cx="16230600" cy="9258300"/>
          </a:xfrm>
          <a:prstGeom prst="rect">
            <a:avLst/>
          </a:prstGeom>
          <a:solidFill>
            <a:srgbClr val="9B2222"/>
          </a:solidFill>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3660">
            <a:off x="1385739" y="201357"/>
            <a:ext cx="3041483" cy="2626736"/>
          </a:xfrm>
          <a:prstGeom prst="rect">
            <a:avLst/>
          </a:prstGeom>
        </p:spPr>
      </p:pic>
      <p:sp>
        <p:nvSpPr>
          <p:cNvPr id="5" name="AutoShape 5"/>
          <p:cNvSpPr/>
          <p:nvPr/>
        </p:nvSpPr>
        <p:spPr>
          <a:xfrm>
            <a:off x="1302303" y="3382442"/>
            <a:ext cx="16230600" cy="0"/>
          </a:xfrm>
          <a:prstGeom prst="line">
            <a:avLst/>
          </a:prstGeom>
          <a:ln w="47625" cap="rnd">
            <a:solidFill>
              <a:srgbClr val="FFFFFF"/>
            </a:solidFill>
            <a:prstDash val="solid"/>
            <a:headEnd type="none" w="sm" len="sm"/>
            <a:tailEnd type="none" w="sm" len="sm"/>
          </a:ln>
        </p:spPr>
      </p:sp>
      <p:graphicFrame>
        <p:nvGraphicFramePr>
          <p:cNvPr id="6" name="Table 6"/>
          <p:cNvGraphicFramePr>
            <a:graphicFrameLocks noGrp="1"/>
          </p:cNvGraphicFramePr>
          <p:nvPr/>
        </p:nvGraphicFramePr>
        <p:xfrm>
          <a:off x="1302303" y="3535547"/>
          <a:ext cx="16230600" cy="5289144"/>
        </p:xfrm>
        <a:graphic>
          <a:graphicData uri="http://schemas.openxmlformats.org/drawingml/2006/table">
            <a:tbl>
              <a:tblPr/>
              <a:tblGrid>
                <a:gridCol w="16230600">
                  <a:extLst>
                    <a:ext uri="{9D8B030D-6E8A-4147-A177-3AD203B41FA5}">
                      <a16:colId xmlns:a16="http://schemas.microsoft.com/office/drawing/2014/main" val="20000"/>
                    </a:ext>
                  </a:extLst>
                </a:gridCol>
              </a:tblGrid>
              <a:tr h="2644572">
                <a:tc>
                  <a:txBody>
                    <a:bodyPr/>
                    <a:lstStyle/>
                    <a:p>
                      <a:pPr algn="ctr">
                        <a:lnSpc>
                          <a:spcPts val="11200"/>
                        </a:lnSpc>
                        <a:defRPr/>
                      </a:pPr>
                      <a:r>
                        <a:rPr lang="en-US" sz="8000">
                          <a:solidFill>
                            <a:srgbClr val="FFFFFF"/>
                          </a:solidFill>
                          <a:latin typeface="Roboto Mono Regular Bold"/>
                        </a:rPr>
                        <a:t>TIME FOR QUESTIONS!</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644572">
                <a:tc>
                  <a:txBody>
                    <a:bodyPr/>
                    <a:lstStyle/>
                    <a:p>
                      <a:pPr algn="ctr">
                        <a:lnSpc>
                          <a:spcPts val="3920"/>
                        </a:lnSpc>
                        <a:defRPr/>
                      </a:pPr>
                      <a:r>
                        <a:rPr lang="en-US" sz="2800">
                          <a:solidFill>
                            <a:srgbClr val="FFFFFF"/>
                          </a:solidFill>
                          <a:latin typeface="Roboto Mono Regular"/>
                        </a:rPr>
                        <a:t>Please unmute yourselves or type your questions into the chat box.</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41860" y="2131090"/>
            <a:ext cx="16948008" cy="13774108"/>
          </a:xfrm>
          <a:prstGeom prst="rect">
            <a:avLst/>
          </a:prstGeom>
        </p:spPr>
      </p:pic>
      <p:sp>
        <p:nvSpPr>
          <p:cNvPr id="3" name="TextBox 3"/>
          <p:cNvSpPr txBox="1"/>
          <p:nvPr/>
        </p:nvSpPr>
        <p:spPr>
          <a:xfrm>
            <a:off x="4544688" y="4190403"/>
            <a:ext cx="8852143" cy="2447925"/>
          </a:xfrm>
          <a:prstGeom prst="rect">
            <a:avLst/>
          </a:prstGeom>
        </p:spPr>
        <p:txBody>
          <a:bodyPr lIns="0" tIns="0" rIns="0" bIns="0" rtlCol="0" anchor="t">
            <a:spAutoFit/>
          </a:bodyPr>
          <a:lstStyle/>
          <a:p>
            <a:pPr algn="ctr">
              <a:lnSpc>
                <a:spcPts val="9600"/>
              </a:lnSpc>
            </a:pPr>
            <a:r>
              <a:rPr lang="en-US" sz="8000">
                <a:solidFill>
                  <a:srgbClr val="FFFBEC"/>
                </a:solidFill>
                <a:latin typeface="Roboto Mono Regular Bold"/>
              </a:rPr>
              <a:t>UNITY</a:t>
            </a:r>
          </a:p>
          <a:p>
            <a:pPr algn="ctr">
              <a:lnSpc>
                <a:spcPts val="9600"/>
              </a:lnSpc>
            </a:pPr>
            <a:r>
              <a:rPr lang="en-US" sz="8000">
                <a:solidFill>
                  <a:srgbClr val="FFFBEC"/>
                </a:solidFill>
                <a:latin typeface="Roboto Mono Regular Bold"/>
              </a:rPr>
              <a:t>DEMONSTRATION</a:t>
            </a: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3044">
            <a:off x="1275873" y="3951518"/>
            <a:ext cx="2999203" cy="6989669"/>
          </a:xfrm>
          <a:prstGeom prst="rect">
            <a:avLst/>
          </a:prstGeom>
        </p:spPr>
      </p:pic>
      <p:sp>
        <p:nvSpPr>
          <p:cNvPr id="5" name="TextBox 5"/>
          <p:cNvSpPr txBox="1"/>
          <p:nvPr/>
        </p:nvSpPr>
        <p:spPr>
          <a:xfrm>
            <a:off x="5761923" y="2368708"/>
            <a:ext cx="6417673" cy="335280"/>
          </a:xfrm>
          <a:prstGeom prst="rect">
            <a:avLst/>
          </a:prstGeom>
        </p:spPr>
        <p:txBody>
          <a:bodyPr lIns="0" tIns="0" rIns="0" bIns="0" rtlCol="0" anchor="t">
            <a:spAutoFit/>
          </a:bodyPr>
          <a:lstStyle/>
          <a:p>
            <a:pPr algn="ctr">
              <a:lnSpc>
                <a:spcPts val="2730"/>
              </a:lnSpc>
            </a:pPr>
            <a:r>
              <a:rPr lang="en-US" sz="2100">
                <a:solidFill>
                  <a:srgbClr val="FFFBEC"/>
                </a:solidFill>
                <a:latin typeface="Roboto Mono Regular"/>
              </a:rPr>
              <a:t>LET'S PUT IT IN ACTION!</a:t>
            </a:r>
          </a:p>
        </p:txBody>
      </p:sp>
      <p:sp>
        <p:nvSpPr>
          <p:cNvPr id="6" name="AutoShape 6"/>
          <p:cNvSpPr/>
          <p:nvPr/>
        </p:nvSpPr>
        <p:spPr>
          <a:xfrm>
            <a:off x="5761923" y="3027767"/>
            <a:ext cx="6417673" cy="0"/>
          </a:xfrm>
          <a:prstGeom prst="line">
            <a:avLst/>
          </a:prstGeom>
          <a:ln w="9525" cap="rnd">
            <a:solidFill>
              <a:srgbClr val="FFFBEC"/>
            </a:solidFill>
            <a:prstDash val="solid"/>
            <a:headEnd type="none" w="sm" len="sm"/>
            <a:tailEnd type="none" w="sm" len="sm"/>
          </a:ln>
        </p:spPr>
      </p:sp>
      <p:sp>
        <p:nvSpPr>
          <p:cNvPr id="7" name="AutoShape 7"/>
          <p:cNvSpPr/>
          <p:nvPr/>
        </p:nvSpPr>
        <p:spPr>
          <a:xfrm>
            <a:off x="5761923" y="7793877"/>
            <a:ext cx="6417673" cy="0"/>
          </a:xfrm>
          <a:prstGeom prst="line">
            <a:avLst/>
          </a:prstGeom>
          <a:ln w="9525" cap="rnd">
            <a:solidFill>
              <a:srgbClr val="FFFBEC"/>
            </a:solidFill>
            <a:prstDash val="solid"/>
            <a:headEnd type="none" w="sm" len="sm"/>
            <a:tailEnd type="none" w="sm" len="sm"/>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41860" y="2131090"/>
            <a:ext cx="16948008" cy="13774108"/>
          </a:xfrm>
          <a:prstGeom prst="rect">
            <a:avLst/>
          </a:prstGeom>
        </p:spPr>
      </p:pic>
      <p:sp>
        <p:nvSpPr>
          <p:cNvPr id="3" name="AutoShape 3"/>
          <p:cNvSpPr/>
          <p:nvPr/>
        </p:nvSpPr>
        <p:spPr>
          <a:xfrm>
            <a:off x="5761923" y="7793877"/>
            <a:ext cx="6417673" cy="0"/>
          </a:xfrm>
          <a:prstGeom prst="line">
            <a:avLst/>
          </a:prstGeom>
          <a:ln w="9525" cap="rnd">
            <a:solidFill>
              <a:srgbClr val="FFFBEC"/>
            </a:solidFill>
            <a:prstDash val="solid"/>
            <a:headEnd type="none" w="sm" len="sm"/>
            <a:tailEnd type="none" w="sm" len="sm"/>
          </a:ln>
        </p:spPr>
      </p:sp>
      <p:pic>
        <p:nvPicPr>
          <p:cNvPr id="4" name="Picture 4"/>
          <p:cNvPicPr>
            <a:picLocks noChangeAspect="1"/>
          </p:cNvPicPr>
          <p:nvPr/>
        </p:nvPicPr>
        <p:blipFill>
          <a:blip r:embed="rId5"/>
          <a:srcRect/>
          <a:stretch>
            <a:fillRect/>
          </a:stretch>
        </p:blipFill>
        <p:spPr>
          <a:xfrm>
            <a:off x="3649523" y="1409073"/>
            <a:ext cx="9617946" cy="843884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38052" flipH="1">
            <a:off x="6703516" y="8857945"/>
            <a:ext cx="1754980" cy="800710"/>
          </a:xfrm>
          <a:prstGeom prst="rect">
            <a:avLst/>
          </a:prstGeom>
        </p:spPr>
      </p:pic>
      <p:sp>
        <p:nvSpPr>
          <p:cNvPr id="6" name="TextBox 6"/>
          <p:cNvSpPr txBox="1"/>
          <p:nvPr/>
        </p:nvSpPr>
        <p:spPr>
          <a:xfrm rot="5400000">
            <a:off x="12720812" y="2983977"/>
            <a:ext cx="5150777" cy="1524000"/>
          </a:xfrm>
          <a:prstGeom prst="rect">
            <a:avLst/>
          </a:prstGeom>
        </p:spPr>
        <p:txBody>
          <a:bodyPr lIns="0" tIns="0" rIns="0" bIns="0" rtlCol="0" anchor="t">
            <a:spAutoFit/>
          </a:bodyPr>
          <a:lstStyle/>
          <a:p>
            <a:pPr algn="ctr">
              <a:lnSpc>
                <a:spcPts val="6000"/>
              </a:lnSpc>
            </a:pPr>
            <a:r>
              <a:rPr lang="en-US" sz="5000">
                <a:solidFill>
                  <a:srgbClr val="000000"/>
                </a:solidFill>
                <a:latin typeface="Roboto Mono Regular Bold"/>
              </a:rPr>
              <a:t>TRAINING MATERIALS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sp>
        <p:nvSpPr>
          <p:cNvPr id="2" name="TextBox 2"/>
          <p:cNvSpPr txBox="1"/>
          <p:nvPr/>
        </p:nvSpPr>
        <p:spPr>
          <a:xfrm>
            <a:off x="1028700" y="1667805"/>
            <a:ext cx="5839475" cy="3467100"/>
          </a:xfrm>
          <a:prstGeom prst="rect">
            <a:avLst/>
          </a:prstGeom>
        </p:spPr>
        <p:txBody>
          <a:bodyPr lIns="0" tIns="0" rIns="0" bIns="0" rtlCol="0" anchor="t">
            <a:spAutoFit/>
          </a:bodyPr>
          <a:lstStyle/>
          <a:p>
            <a:pPr>
              <a:lnSpc>
                <a:spcPts val="9120"/>
              </a:lnSpc>
            </a:pPr>
            <a:r>
              <a:rPr lang="en-US" sz="7600">
                <a:solidFill>
                  <a:srgbClr val="000000"/>
                </a:solidFill>
                <a:latin typeface="Roboto Mono Regular Bold"/>
              </a:rPr>
              <a:t>Additional Training Resources </a:t>
            </a:r>
          </a:p>
        </p:txBody>
      </p:sp>
      <p:sp>
        <p:nvSpPr>
          <p:cNvPr id="3" name="TextBox 3"/>
          <p:cNvSpPr txBox="1"/>
          <p:nvPr/>
        </p:nvSpPr>
        <p:spPr>
          <a:xfrm>
            <a:off x="1028700" y="5789986"/>
            <a:ext cx="5839475" cy="3503295"/>
          </a:xfrm>
          <a:prstGeom prst="rect">
            <a:avLst/>
          </a:prstGeom>
        </p:spPr>
        <p:txBody>
          <a:bodyPr lIns="0" tIns="0" rIns="0" bIns="0" rtlCol="0" anchor="t">
            <a:spAutoFit/>
          </a:bodyPr>
          <a:lstStyle/>
          <a:p>
            <a:pPr marL="518160" lvl="1" indent="-259080">
              <a:lnSpc>
                <a:spcPts val="3120"/>
              </a:lnSpc>
              <a:buFont typeface="Arial"/>
              <a:buChar char="•"/>
            </a:pPr>
            <a:r>
              <a:rPr lang="en-US" sz="2400">
                <a:solidFill>
                  <a:srgbClr val="000000"/>
                </a:solidFill>
                <a:latin typeface="Roboto Mono Regular"/>
              </a:rPr>
              <a:t>"ICJ in Action" courses on ICJ.TalentLMS.com</a:t>
            </a:r>
          </a:p>
          <a:p>
            <a:pPr>
              <a:lnSpc>
                <a:spcPts val="3120"/>
              </a:lnSpc>
            </a:pPr>
            <a:endParaRPr lang="en-US" sz="2400">
              <a:solidFill>
                <a:srgbClr val="000000"/>
              </a:solidFill>
              <a:latin typeface="Roboto Mono Regular"/>
            </a:endParaRPr>
          </a:p>
          <a:p>
            <a:pPr marL="518160" lvl="1" indent="-259080">
              <a:lnSpc>
                <a:spcPts val="3120"/>
              </a:lnSpc>
              <a:buFont typeface="Arial"/>
              <a:buChar char="•"/>
            </a:pPr>
            <a:r>
              <a:rPr lang="en-US" sz="2400">
                <a:solidFill>
                  <a:srgbClr val="000000"/>
                </a:solidFill>
                <a:latin typeface="Roboto Mono Regular"/>
              </a:rPr>
              <a:t>ICJ Bench Book for Judges and Court Personnel </a:t>
            </a:r>
          </a:p>
          <a:p>
            <a:pPr>
              <a:lnSpc>
                <a:spcPts val="3120"/>
              </a:lnSpc>
            </a:pPr>
            <a:endParaRPr lang="en-US" sz="2400">
              <a:solidFill>
                <a:srgbClr val="000000"/>
              </a:solidFill>
              <a:latin typeface="Roboto Mono Regular"/>
            </a:endParaRPr>
          </a:p>
          <a:p>
            <a:pPr marL="518160" lvl="1" indent="-259080">
              <a:lnSpc>
                <a:spcPts val="3120"/>
              </a:lnSpc>
              <a:buFont typeface="Arial"/>
              <a:buChar char="•"/>
            </a:pPr>
            <a:r>
              <a:rPr lang="en-US" sz="2400">
                <a:solidFill>
                  <a:srgbClr val="000000"/>
                </a:solidFill>
                <a:latin typeface="Roboto Mono Regular"/>
              </a:rPr>
              <a:t>ICJ Rules</a:t>
            </a:r>
          </a:p>
          <a:p>
            <a:pPr>
              <a:lnSpc>
                <a:spcPts val="3120"/>
              </a:lnSpc>
            </a:pPr>
            <a:endParaRPr lang="en-US" sz="2400">
              <a:solidFill>
                <a:srgbClr val="000000"/>
              </a:solidFill>
              <a:latin typeface="Roboto Mono Regular"/>
            </a:endParaRPr>
          </a:p>
          <a:p>
            <a:pPr>
              <a:lnSpc>
                <a:spcPts val="3120"/>
              </a:lnSpc>
            </a:pPr>
            <a:endParaRPr lang="en-US" sz="2400">
              <a:solidFill>
                <a:srgbClr val="000000"/>
              </a:solidFill>
              <a:latin typeface="Roboto Mono Regular"/>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701408" y="7506799"/>
            <a:ext cx="2122534" cy="1285098"/>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358719" y="7966038"/>
            <a:ext cx="2122534" cy="82585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31466" y="8110756"/>
            <a:ext cx="2122534" cy="53642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074460" y="4802388"/>
            <a:ext cx="2122534" cy="165171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588238" y="4566980"/>
            <a:ext cx="1562957" cy="212253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560681" y="4941317"/>
            <a:ext cx="2122534" cy="137385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046903" y="4711698"/>
            <a:ext cx="2122534" cy="1833097"/>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046903" y="1677330"/>
            <a:ext cx="1304393" cy="2122534"/>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9710289" y="1677330"/>
            <a:ext cx="289436" cy="2122534"/>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0358719" y="1912738"/>
            <a:ext cx="2122534" cy="1736618"/>
          </a:xfrm>
          <a:prstGeom prst="rect">
            <a:avLst/>
          </a:prstGeom>
        </p:spPr>
      </p:pic>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2840246" y="1677330"/>
            <a:ext cx="451521" cy="2122534"/>
          </a:xfrm>
          <a:prstGeom prst="rect">
            <a:avLst/>
          </a:prstGeom>
        </p:spPr>
      </p:pic>
      <p:pic>
        <p:nvPicPr>
          <p:cNvPr id="15" name="Picture 15"/>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13650760" y="1677330"/>
            <a:ext cx="266281" cy="2122534"/>
          </a:xfrm>
          <a:prstGeom prst="rect">
            <a:avLst/>
          </a:prstGeom>
        </p:spPr>
      </p:pic>
      <p:pic>
        <p:nvPicPr>
          <p:cNvPr id="16" name="Picture 16"/>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14276035" y="1677330"/>
            <a:ext cx="1964308" cy="2122534"/>
          </a:xfrm>
          <a:prstGeom prst="rect">
            <a:avLst/>
          </a:prstGeom>
        </p:spPr>
      </p:pic>
      <p:pic>
        <p:nvPicPr>
          <p:cNvPr id="17" name="Picture 17"/>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16599336" y="1677330"/>
            <a:ext cx="551859" cy="2122534"/>
          </a:xfrm>
          <a:prstGeom prst="rect">
            <a:avLst/>
          </a:prstGeom>
        </p:spPr>
      </p:pic>
      <p:pic>
        <p:nvPicPr>
          <p:cNvPr id="18" name="Picture 18"/>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15657703" y="6937597"/>
            <a:ext cx="1493492" cy="212253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41860" y="2131090"/>
            <a:ext cx="16948008" cy="1377410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3044">
            <a:off x="1275873" y="3951518"/>
            <a:ext cx="2999203" cy="6989669"/>
          </a:xfrm>
          <a:prstGeom prst="rect">
            <a:avLst/>
          </a:prstGeom>
        </p:spPr>
      </p:pic>
      <p:sp>
        <p:nvSpPr>
          <p:cNvPr id="4" name="AutoShape 4"/>
          <p:cNvSpPr/>
          <p:nvPr/>
        </p:nvSpPr>
        <p:spPr>
          <a:xfrm>
            <a:off x="5761923" y="7793877"/>
            <a:ext cx="6417673" cy="0"/>
          </a:xfrm>
          <a:prstGeom prst="line">
            <a:avLst/>
          </a:prstGeom>
          <a:ln w="9525" cap="rnd">
            <a:solidFill>
              <a:srgbClr val="FFFBEC"/>
            </a:solidFill>
            <a:prstDash val="solid"/>
            <a:headEnd type="none" w="sm" len="sm"/>
            <a:tailEnd type="none" w="sm" len="sm"/>
          </a:ln>
        </p:spPr>
      </p:sp>
      <p:pic>
        <p:nvPicPr>
          <p:cNvPr id="5" name="Picture 5"/>
          <p:cNvPicPr>
            <a:picLocks noChangeAspect="1"/>
          </p:cNvPicPr>
          <p:nvPr/>
        </p:nvPicPr>
        <p:blipFill>
          <a:blip r:embed="rId7"/>
          <a:srcRect/>
          <a:stretch>
            <a:fillRect/>
          </a:stretch>
        </p:blipFill>
        <p:spPr>
          <a:xfrm>
            <a:off x="5554816" y="1028700"/>
            <a:ext cx="6831887" cy="8843866"/>
          </a:xfrm>
          <a:prstGeom prst="rect">
            <a:avLst/>
          </a:prstGeom>
        </p:spPr>
      </p:pic>
      <p:sp>
        <p:nvSpPr>
          <p:cNvPr id="6" name="TextBox 6"/>
          <p:cNvSpPr txBox="1"/>
          <p:nvPr/>
        </p:nvSpPr>
        <p:spPr>
          <a:xfrm rot="5400000">
            <a:off x="12720812" y="2983977"/>
            <a:ext cx="5150777" cy="1524000"/>
          </a:xfrm>
          <a:prstGeom prst="rect">
            <a:avLst/>
          </a:prstGeom>
        </p:spPr>
        <p:txBody>
          <a:bodyPr lIns="0" tIns="0" rIns="0" bIns="0" rtlCol="0" anchor="t">
            <a:spAutoFit/>
          </a:bodyPr>
          <a:lstStyle/>
          <a:p>
            <a:pPr algn="ctr">
              <a:lnSpc>
                <a:spcPts val="6000"/>
              </a:lnSpc>
            </a:pPr>
            <a:r>
              <a:rPr lang="en-US" sz="5000">
                <a:solidFill>
                  <a:srgbClr val="FFFFFF"/>
                </a:solidFill>
                <a:latin typeface="Roboto Mono Regular Bold"/>
              </a:rPr>
              <a:t>WEBSITE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41860" y="2131090"/>
            <a:ext cx="16948008" cy="13774108"/>
          </a:xfrm>
          <a:prstGeom prst="rect">
            <a:avLst/>
          </a:prstGeom>
        </p:spPr>
      </p:pic>
      <p:sp>
        <p:nvSpPr>
          <p:cNvPr id="3" name="TextBox 3"/>
          <p:cNvSpPr txBox="1"/>
          <p:nvPr/>
        </p:nvSpPr>
        <p:spPr>
          <a:xfrm>
            <a:off x="4544688" y="3652241"/>
            <a:ext cx="8852143" cy="3524250"/>
          </a:xfrm>
          <a:prstGeom prst="rect">
            <a:avLst/>
          </a:prstGeom>
        </p:spPr>
        <p:txBody>
          <a:bodyPr lIns="0" tIns="0" rIns="0" bIns="0" rtlCol="0" anchor="t">
            <a:spAutoFit/>
          </a:bodyPr>
          <a:lstStyle/>
          <a:p>
            <a:pPr algn="ctr">
              <a:lnSpc>
                <a:spcPts val="9240"/>
              </a:lnSpc>
            </a:pPr>
            <a:r>
              <a:rPr lang="en-US" sz="7700">
                <a:solidFill>
                  <a:srgbClr val="FFFFFF"/>
                </a:solidFill>
                <a:latin typeface="Roboto Mono Regular Bold"/>
              </a:rPr>
              <a:t>ENROLL IN THE "ICJ IN ACTION" LMS COURSES</a:t>
            </a: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3044">
            <a:off x="1275873" y="3951518"/>
            <a:ext cx="2999203" cy="6989669"/>
          </a:xfrm>
          <a:prstGeom prst="rect">
            <a:avLst/>
          </a:prstGeom>
        </p:spPr>
      </p:pic>
      <p:sp>
        <p:nvSpPr>
          <p:cNvPr id="5" name="TextBox 5"/>
          <p:cNvSpPr txBox="1"/>
          <p:nvPr/>
        </p:nvSpPr>
        <p:spPr>
          <a:xfrm>
            <a:off x="5761923" y="2368708"/>
            <a:ext cx="6417673" cy="335280"/>
          </a:xfrm>
          <a:prstGeom prst="rect">
            <a:avLst/>
          </a:prstGeom>
        </p:spPr>
        <p:txBody>
          <a:bodyPr lIns="0" tIns="0" rIns="0" bIns="0" rtlCol="0" anchor="t">
            <a:spAutoFit/>
          </a:bodyPr>
          <a:lstStyle/>
          <a:p>
            <a:pPr algn="ctr">
              <a:lnSpc>
                <a:spcPts val="2730"/>
              </a:lnSpc>
            </a:pPr>
            <a:r>
              <a:rPr lang="en-US" sz="2100">
                <a:solidFill>
                  <a:srgbClr val="FFFFFF"/>
                </a:solidFill>
                <a:latin typeface="Roboto Mono Regular"/>
              </a:rPr>
              <a:t>FOR A MORE IN-DEPTH LEARNING EXPERIENCE:</a:t>
            </a:r>
          </a:p>
        </p:txBody>
      </p:sp>
      <p:sp>
        <p:nvSpPr>
          <p:cNvPr id="6" name="TextBox 6"/>
          <p:cNvSpPr txBox="1"/>
          <p:nvPr/>
        </p:nvSpPr>
        <p:spPr>
          <a:xfrm>
            <a:off x="6048563" y="8162503"/>
            <a:ext cx="5844393" cy="678180"/>
          </a:xfrm>
          <a:prstGeom prst="rect">
            <a:avLst/>
          </a:prstGeom>
        </p:spPr>
        <p:txBody>
          <a:bodyPr lIns="0" tIns="0" rIns="0" bIns="0" rtlCol="0" anchor="t">
            <a:spAutoFit/>
          </a:bodyPr>
          <a:lstStyle/>
          <a:p>
            <a:pPr algn="ctr">
              <a:lnSpc>
                <a:spcPts val="2730"/>
              </a:lnSpc>
            </a:pPr>
            <a:r>
              <a:rPr lang="en-US" sz="2100">
                <a:solidFill>
                  <a:srgbClr val="FFFFFF"/>
                </a:solidFill>
                <a:latin typeface="Roboto Mono Regular"/>
              </a:rPr>
              <a:t>REPORTING VIOLATIONS</a:t>
            </a:r>
          </a:p>
          <a:p>
            <a:pPr algn="ctr">
              <a:lnSpc>
                <a:spcPts val="2730"/>
              </a:lnSpc>
            </a:pPr>
            <a:r>
              <a:rPr lang="en-US" sz="2100">
                <a:solidFill>
                  <a:srgbClr val="FFFFFF"/>
                </a:solidFill>
                <a:latin typeface="Roboto Mono Regular"/>
              </a:rPr>
              <a:t>(ICJ-102)</a:t>
            </a:r>
          </a:p>
        </p:txBody>
      </p:sp>
      <p:sp>
        <p:nvSpPr>
          <p:cNvPr id="7" name="AutoShape 7"/>
          <p:cNvSpPr/>
          <p:nvPr/>
        </p:nvSpPr>
        <p:spPr>
          <a:xfrm>
            <a:off x="5761923" y="3027767"/>
            <a:ext cx="6417673" cy="0"/>
          </a:xfrm>
          <a:prstGeom prst="line">
            <a:avLst/>
          </a:prstGeom>
          <a:ln w="9525" cap="rnd">
            <a:solidFill>
              <a:srgbClr val="FFFFFF"/>
            </a:solidFill>
            <a:prstDash val="solid"/>
            <a:headEnd type="none" w="sm" len="sm"/>
            <a:tailEnd type="none" w="sm" len="sm"/>
          </a:ln>
        </p:spPr>
      </p:sp>
      <p:sp>
        <p:nvSpPr>
          <p:cNvPr id="8" name="AutoShape 8"/>
          <p:cNvSpPr/>
          <p:nvPr/>
        </p:nvSpPr>
        <p:spPr>
          <a:xfrm>
            <a:off x="5761923" y="7793877"/>
            <a:ext cx="6417673" cy="0"/>
          </a:xfrm>
          <a:prstGeom prst="line">
            <a:avLst/>
          </a:prstGeom>
          <a:ln w="9525" cap="rnd">
            <a:solidFill>
              <a:srgbClr val="FFFFFF"/>
            </a:solidFill>
            <a:prstDash val="solid"/>
            <a:headEnd type="none" w="sm" len="sm"/>
            <a:tailEnd type="none" w="sm" len="sm"/>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rot="-117255">
            <a:off x="1302193" y="667339"/>
            <a:ext cx="16610317" cy="10162269"/>
          </a:xfrm>
          <a:prstGeom prst="rect">
            <a:avLst/>
          </a:prstGeom>
          <a:solidFill>
            <a:srgbClr val="9B2222"/>
          </a:solidFill>
        </p:spPr>
      </p:sp>
      <p:sp>
        <p:nvSpPr>
          <p:cNvPr id="3" name="AutoShape 3"/>
          <p:cNvSpPr/>
          <p:nvPr/>
        </p:nvSpPr>
        <p:spPr>
          <a:xfrm>
            <a:off x="1302303" y="1028700"/>
            <a:ext cx="16230600" cy="9258300"/>
          </a:xfrm>
          <a:prstGeom prst="rect">
            <a:avLst/>
          </a:prstGeom>
          <a:solidFill>
            <a:srgbClr val="FFFBEC"/>
          </a:solidFill>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3660">
            <a:off x="1385739" y="201357"/>
            <a:ext cx="3041483" cy="2626736"/>
          </a:xfrm>
          <a:prstGeom prst="rect">
            <a:avLst/>
          </a:prstGeom>
        </p:spPr>
      </p:pic>
      <p:sp>
        <p:nvSpPr>
          <p:cNvPr id="5" name="AutoShape 5"/>
          <p:cNvSpPr/>
          <p:nvPr/>
        </p:nvSpPr>
        <p:spPr>
          <a:xfrm>
            <a:off x="1302303" y="3382442"/>
            <a:ext cx="16230600" cy="0"/>
          </a:xfrm>
          <a:prstGeom prst="line">
            <a:avLst/>
          </a:prstGeom>
          <a:ln w="47625" cap="rnd">
            <a:solidFill>
              <a:srgbClr val="000000"/>
            </a:solidFill>
            <a:prstDash val="solid"/>
            <a:headEnd type="none" w="sm" len="sm"/>
            <a:tailEnd type="none" w="sm" len="sm"/>
          </a:ln>
        </p:spPr>
      </p:sp>
      <p:graphicFrame>
        <p:nvGraphicFramePr>
          <p:cNvPr id="6" name="Table 6"/>
          <p:cNvGraphicFramePr>
            <a:graphicFrameLocks noGrp="1"/>
          </p:cNvGraphicFramePr>
          <p:nvPr/>
        </p:nvGraphicFramePr>
        <p:xfrm>
          <a:off x="1302303" y="3535547"/>
          <a:ext cx="16230600" cy="5503390"/>
        </p:xfrm>
        <a:graphic>
          <a:graphicData uri="http://schemas.openxmlformats.org/drawingml/2006/table">
            <a:tbl>
              <a:tblPr/>
              <a:tblGrid>
                <a:gridCol w="16230600">
                  <a:extLst>
                    <a:ext uri="{9D8B030D-6E8A-4147-A177-3AD203B41FA5}">
                      <a16:colId xmlns:a16="http://schemas.microsoft.com/office/drawing/2014/main" val="20000"/>
                    </a:ext>
                  </a:extLst>
                </a:gridCol>
              </a:tblGrid>
              <a:tr h="2644386">
                <a:tc>
                  <a:txBody>
                    <a:bodyPr/>
                    <a:lstStyle/>
                    <a:p>
                      <a:pPr algn="ctr">
                        <a:lnSpc>
                          <a:spcPts val="9660"/>
                        </a:lnSpc>
                        <a:defRPr/>
                      </a:pPr>
                      <a:r>
                        <a:rPr lang="en-US" sz="6900">
                          <a:solidFill>
                            <a:srgbClr val="000000"/>
                          </a:solidFill>
                          <a:latin typeface="Roboto Mono Regular Bold"/>
                        </a:rPr>
                        <a:t>UPCOMING TRAINING SESSIONS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9502">
                <a:tc>
                  <a:txBody>
                    <a:bodyPr/>
                    <a:lstStyle/>
                    <a:p>
                      <a:pPr algn="ctr">
                        <a:lnSpc>
                          <a:spcPts val="3920"/>
                        </a:lnSpc>
                        <a:defRPr/>
                      </a:pPr>
                      <a:r>
                        <a:rPr lang="en-US" sz="2800">
                          <a:solidFill>
                            <a:srgbClr val="000000"/>
                          </a:solidFill>
                          <a:latin typeface="Roboto Mono Regular"/>
                        </a:rPr>
                        <a:t>TODAY - MAY 31: UNITY Enhancements (2:30 PM ET)</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9502">
                <a:tc>
                  <a:txBody>
                    <a:bodyPr/>
                    <a:lstStyle/>
                    <a:p>
                      <a:pPr algn="ctr">
                        <a:lnSpc>
                          <a:spcPts val="3920"/>
                        </a:lnSpc>
                        <a:defRPr/>
                      </a:pPr>
                      <a:r>
                        <a:rPr lang="en-US" sz="2800">
                          <a:solidFill>
                            <a:srgbClr val="000000"/>
                          </a:solidFill>
                          <a:latin typeface="Roboto Mono Regular"/>
                        </a:rPr>
                        <a:t>June 28 and July 26: UNITY Enhancements (1:00 PM ET)</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BEC"/>
          </a:solidFill>
        </p:spPr>
      </p:sp>
      <p:sp>
        <p:nvSpPr>
          <p:cNvPr id="3" name="AutoShape 3"/>
          <p:cNvSpPr/>
          <p:nvPr/>
        </p:nvSpPr>
        <p:spPr>
          <a:xfrm>
            <a:off x="1028700" y="2487605"/>
            <a:ext cx="16230600" cy="0"/>
          </a:xfrm>
          <a:prstGeom prst="line">
            <a:avLst/>
          </a:prstGeom>
          <a:ln w="47625" cap="rnd">
            <a:solidFill>
              <a:srgbClr val="000000"/>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1813" y="295288"/>
            <a:ext cx="1677300" cy="16864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87900" y="295288"/>
            <a:ext cx="1677300" cy="1686499"/>
          </a:xfrm>
          <a:prstGeom prst="rect">
            <a:avLst/>
          </a:prstGeom>
        </p:spPr>
      </p:pic>
      <p:graphicFrame>
        <p:nvGraphicFramePr>
          <p:cNvPr id="6" name="Table 6"/>
          <p:cNvGraphicFramePr>
            <a:graphicFrameLocks noGrp="1"/>
          </p:cNvGraphicFramePr>
          <p:nvPr/>
        </p:nvGraphicFramePr>
        <p:xfrm>
          <a:off x="1028700" y="2967288"/>
          <a:ext cx="16230600" cy="176139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THE ICJ RULES</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60"/>
                        </a:lnSpc>
                        <a:defRPr/>
                      </a:pPr>
                      <a:r>
                        <a:rPr lang="en-US" sz="1900">
                          <a:solidFill>
                            <a:srgbClr val="000000"/>
                          </a:solidFill>
                          <a:latin typeface="Roboto Mono Regular"/>
                        </a:rPr>
                        <a:t>Note: A complete listing of all ICJ Rules can be found on the Commission's website.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848264"/>
          <a:ext cx="16230600" cy="1905000"/>
        </p:xfrm>
        <a:graphic>
          <a:graphicData uri="http://schemas.openxmlformats.org/drawingml/2006/table">
            <a:tbl>
              <a:tblPr/>
              <a:tblGrid>
                <a:gridCol w="809431">
                  <a:extLst>
                    <a:ext uri="{9D8B030D-6E8A-4147-A177-3AD203B41FA5}">
                      <a16:colId xmlns:a16="http://schemas.microsoft.com/office/drawing/2014/main" val="20000"/>
                    </a:ext>
                  </a:extLst>
                </a:gridCol>
                <a:gridCol w="15421169">
                  <a:extLst>
                    <a:ext uri="{9D8B030D-6E8A-4147-A177-3AD203B41FA5}">
                      <a16:colId xmlns:a16="http://schemas.microsoft.com/office/drawing/2014/main" val="20001"/>
                    </a:ext>
                  </a:extLst>
                </a:gridCol>
              </a:tblGrid>
              <a:tr h="1905000">
                <a:tc>
                  <a:txBody>
                    <a:bodyPr/>
                    <a:lstStyle/>
                    <a:p>
                      <a:pPr algn="l">
                        <a:lnSpc>
                          <a:spcPts val="3220"/>
                        </a:lnSpc>
                        <a:defRPr/>
                      </a:pP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000000"/>
                          </a:solidFill>
                          <a:latin typeface="Roboto Mono Regular"/>
                        </a:rPr>
                        <a:t>Rule 5-103: Reporting Juvenile Non-Compliance, Failed Supervision and Retaking</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1813" y="295288"/>
            <a:ext cx="1677300" cy="16864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87900" y="295288"/>
            <a:ext cx="1677300" cy="1686499"/>
          </a:xfrm>
          <a:prstGeom prst="rect">
            <a:avLst/>
          </a:prstGeom>
        </p:spPr>
      </p:pic>
      <p:graphicFrame>
        <p:nvGraphicFramePr>
          <p:cNvPr id="6" name="Table 6"/>
          <p:cNvGraphicFramePr>
            <a:graphicFrameLocks noGrp="1"/>
          </p:cNvGraphicFramePr>
          <p:nvPr/>
        </p:nvGraphicFramePr>
        <p:xfrm>
          <a:off x="1028700" y="2311392"/>
          <a:ext cx="16230600" cy="176139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5-103(1)</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080"/>
                        </a:lnSpc>
                        <a:defRPr/>
                      </a:pPr>
                      <a:r>
                        <a:rPr lang="en-US" sz="2200">
                          <a:solidFill>
                            <a:srgbClr val="000000"/>
                          </a:solidFill>
                          <a:latin typeface="Roboto Mono Regular"/>
                        </a:rPr>
                        <a:t>Reporting Juvenile Non-Compliance, Failed Supervision and Retaking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143500"/>
          <a:ext cx="16230600" cy="3676650"/>
        </p:xfrm>
        <a:graphic>
          <a:graphicData uri="http://schemas.openxmlformats.org/drawingml/2006/table">
            <a:tbl>
              <a:tblPr/>
              <a:tblGrid>
                <a:gridCol w="16230600">
                  <a:extLst>
                    <a:ext uri="{9D8B030D-6E8A-4147-A177-3AD203B41FA5}">
                      <a16:colId xmlns:a16="http://schemas.microsoft.com/office/drawing/2014/main" val="20000"/>
                    </a:ext>
                  </a:extLst>
                </a:gridCol>
              </a:tblGrid>
              <a:tr h="3676650">
                <a:tc>
                  <a:txBody>
                    <a:bodyPr/>
                    <a:lstStyle/>
                    <a:p>
                      <a:pPr algn="l">
                        <a:lnSpc>
                          <a:spcPts val="5039"/>
                        </a:lnSpc>
                        <a:defRPr/>
                      </a:pPr>
                      <a:r>
                        <a:rPr lang="en-US" sz="3599">
                          <a:solidFill>
                            <a:srgbClr val="000000"/>
                          </a:solidFill>
                          <a:latin typeface="Roboto Mono Regular"/>
                        </a:rPr>
                        <a:t>At any time during supervision if a juvenile is out of compliance with conditions of supervision, the receiving state shall notify the sending state using </a:t>
                      </a:r>
                      <a:r>
                        <a:rPr lang="en-US" sz="3599">
                          <a:solidFill>
                            <a:srgbClr val="000000"/>
                          </a:solidFill>
                          <a:latin typeface="Roboto Mono Regular Bold"/>
                        </a:rPr>
                        <a:t>Form IX</a:t>
                      </a:r>
                      <a:r>
                        <a:rPr lang="en-US" sz="3599">
                          <a:solidFill>
                            <a:srgbClr val="000000"/>
                          </a:solidFill>
                          <a:latin typeface="Roboto Mono Regular"/>
                        </a:rPr>
                        <a:t> Quarterly Progress, </a:t>
                      </a:r>
                      <a:r>
                        <a:rPr lang="en-US" sz="3599">
                          <a:solidFill>
                            <a:srgbClr val="000000"/>
                          </a:solidFill>
                          <a:latin typeface="Roboto Mono Regular Bold"/>
                        </a:rPr>
                        <a:t>Violation</a:t>
                      </a:r>
                      <a:r>
                        <a:rPr lang="en-US" sz="3599">
                          <a:solidFill>
                            <a:srgbClr val="000000"/>
                          </a:solidFill>
                          <a:latin typeface="Roboto Mono Regular"/>
                        </a:rPr>
                        <a:t> or Absconder Report, which shall contain:</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0C2340"/>
          </a:solidFill>
        </p:spPr>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67540">
            <a:off x="14419489" y="533701"/>
            <a:ext cx="1704703" cy="1803051"/>
          </a:xfrm>
          <a:prstGeom prst="rect">
            <a:avLst/>
          </a:prstGeom>
        </p:spPr>
      </p:pic>
      <p:graphicFrame>
        <p:nvGraphicFramePr>
          <p:cNvPr id="5" name="Table 5"/>
          <p:cNvGraphicFramePr>
            <a:graphicFrameLocks noGrp="1"/>
          </p:cNvGraphicFramePr>
          <p:nvPr/>
        </p:nvGraphicFramePr>
        <p:xfrm>
          <a:off x="1028700" y="3296845"/>
          <a:ext cx="16230600" cy="7098651"/>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107986">
                <a:tc>
                  <a:txBody>
                    <a:bodyPr/>
                    <a:lstStyle/>
                    <a:p>
                      <a:pPr algn="ctr">
                        <a:lnSpc>
                          <a:spcPts val="2800"/>
                        </a:lnSpc>
                        <a:defRPr/>
                      </a:pPr>
                      <a:r>
                        <a:rPr lang="en-US" sz="2000">
                          <a:solidFill>
                            <a:srgbClr val="FFFFFF"/>
                          </a:solidFill>
                          <a:latin typeface="Roboto Mono Regular Bold"/>
                        </a:rPr>
                        <a:t>a</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the date of the new citation or technical violation that forms the basis of the violation;</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082327">
                <a:tc>
                  <a:txBody>
                    <a:bodyPr/>
                    <a:lstStyle/>
                    <a:p>
                      <a:pPr algn="ctr">
                        <a:lnSpc>
                          <a:spcPts val="2800"/>
                        </a:lnSpc>
                        <a:defRPr/>
                      </a:pPr>
                      <a:r>
                        <a:rPr lang="en-US" sz="2000">
                          <a:solidFill>
                            <a:srgbClr val="FFFFFF"/>
                          </a:solidFill>
                          <a:latin typeface="Roboto Mono Regular"/>
                        </a:rPr>
                        <a:t>b</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description of the new citation or technical violation;</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122558">
                <a:tc>
                  <a:txBody>
                    <a:bodyPr/>
                    <a:lstStyle/>
                    <a:p>
                      <a:pPr algn="ctr">
                        <a:lnSpc>
                          <a:spcPts val="2800"/>
                        </a:lnSpc>
                        <a:defRPr/>
                      </a:pPr>
                      <a:r>
                        <a:rPr lang="en-US" sz="2000">
                          <a:solidFill>
                            <a:srgbClr val="FFFFFF"/>
                          </a:solidFill>
                          <a:latin typeface="Roboto Mono Regular Bold"/>
                        </a:rPr>
                        <a:t>c</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status and disposition, if any;</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146076">
                <a:tc>
                  <a:txBody>
                    <a:bodyPr/>
                    <a:lstStyle/>
                    <a:p>
                      <a:pPr algn="ctr">
                        <a:lnSpc>
                          <a:spcPts val="2800"/>
                        </a:lnSpc>
                        <a:defRPr/>
                      </a:pPr>
                      <a:r>
                        <a:rPr lang="en-US" sz="2000">
                          <a:solidFill>
                            <a:srgbClr val="FFFFFF"/>
                          </a:solidFill>
                          <a:latin typeface="Roboto Mono Regular Bold"/>
                        </a:rPr>
                        <a:t>d</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supporting documentation regarding the violation including but not limited to police reports, drug testing results, or any other document to support the violation.</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499449">
                <a:tc>
                  <a:txBody>
                    <a:bodyPr/>
                    <a:lstStyle/>
                    <a:p>
                      <a:pPr algn="ctr">
                        <a:lnSpc>
                          <a:spcPts val="2800"/>
                        </a:lnSpc>
                        <a:defRPr/>
                      </a:pPr>
                      <a:r>
                        <a:rPr lang="en-US" sz="2000">
                          <a:solidFill>
                            <a:srgbClr val="FFFFFF"/>
                          </a:solidFill>
                          <a:latin typeface="Roboto Mono Regular Bold"/>
                        </a:rPr>
                        <a:t>e</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description of efforts made to redirect the behavior, including therapeutic interventions, incentives and/or graduated sanctions, or other corrective actions consistent with supervision standards in the receiving state; and;</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1140256">
                <a:tc>
                  <a:txBody>
                    <a:bodyPr/>
                    <a:lstStyle/>
                    <a:p>
                      <a:pPr algn="ctr">
                        <a:lnSpc>
                          <a:spcPts val="2800"/>
                        </a:lnSpc>
                        <a:defRPr/>
                      </a:pPr>
                      <a:r>
                        <a:rPr lang="en-US" sz="2000">
                          <a:solidFill>
                            <a:srgbClr val="FFFFFF"/>
                          </a:solidFill>
                          <a:latin typeface="Roboto Mono Regular Bold"/>
                        </a:rPr>
                        <a:t>f</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receiving state recommendations.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6"/>
          <p:cNvSpPr txBox="1"/>
          <p:nvPr/>
        </p:nvSpPr>
        <p:spPr>
          <a:xfrm>
            <a:off x="3498774" y="1435227"/>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RULE 5-103(1)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1813" y="295288"/>
            <a:ext cx="1677300" cy="16864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87900" y="295288"/>
            <a:ext cx="1677300" cy="1686499"/>
          </a:xfrm>
          <a:prstGeom prst="rect">
            <a:avLst/>
          </a:prstGeom>
        </p:spPr>
      </p:pic>
      <p:graphicFrame>
        <p:nvGraphicFramePr>
          <p:cNvPr id="6" name="Table 6"/>
          <p:cNvGraphicFramePr>
            <a:graphicFrameLocks noGrp="1"/>
          </p:cNvGraphicFramePr>
          <p:nvPr/>
        </p:nvGraphicFramePr>
        <p:xfrm>
          <a:off x="1028700" y="2311392"/>
          <a:ext cx="16230600" cy="189547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5-103(2)</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080"/>
                        </a:lnSpc>
                        <a:defRPr/>
                      </a:pPr>
                      <a:r>
                        <a:rPr lang="en-US" sz="2200">
                          <a:solidFill>
                            <a:srgbClr val="000000"/>
                          </a:solidFill>
                          <a:latin typeface="Roboto Mono Regular"/>
                        </a:rPr>
                        <a:t>Reporting Juvenile Non-Compliance, Failed Supervision and Retaking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4734065"/>
          <a:ext cx="16230600" cy="4953000"/>
        </p:xfrm>
        <a:graphic>
          <a:graphicData uri="http://schemas.openxmlformats.org/drawingml/2006/table">
            <a:tbl>
              <a:tblPr/>
              <a:tblGrid>
                <a:gridCol w="16230600">
                  <a:extLst>
                    <a:ext uri="{9D8B030D-6E8A-4147-A177-3AD203B41FA5}">
                      <a16:colId xmlns:a16="http://schemas.microsoft.com/office/drawing/2014/main" val="20000"/>
                    </a:ext>
                  </a:extLst>
                </a:gridCol>
              </a:tblGrid>
              <a:tr h="4953000">
                <a:tc>
                  <a:txBody>
                    <a:bodyPr/>
                    <a:lstStyle/>
                    <a:p>
                      <a:pPr algn="l">
                        <a:lnSpc>
                          <a:spcPts val="5039"/>
                        </a:lnSpc>
                        <a:defRPr/>
                      </a:pPr>
                      <a:r>
                        <a:rPr lang="en-US" sz="3599">
                          <a:solidFill>
                            <a:srgbClr val="000000"/>
                          </a:solidFill>
                          <a:latin typeface="Roboto Mono Regular"/>
                        </a:rPr>
                        <a:t>The sending state shall respond to a violation report in which a revocation or discharge is recommended by the receiving state no later than </a:t>
                      </a:r>
                      <a:r>
                        <a:rPr lang="en-US" sz="3599">
                          <a:solidFill>
                            <a:srgbClr val="000000"/>
                          </a:solidFill>
                          <a:latin typeface="Roboto Mono Regular Bold"/>
                        </a:rPr>
                        <a:t>ten (10) business days</a:t>
                      </a:r>
                      <a:r>
                        <a:rPr lang="en-US" sz="3599">
                          <a:solidFill>
                            <a:srgbClr val="000000"/>
                          </a:solidFill>
                          <a:latin typeface="Roboto Mono Regular"/>
                        </a:rPr>
                        <a:t> following receipt by the sending state. The response shall include the action to be taken by the sending state, which may include continue supervision, and the date that action will occur.</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AutoShape 2"/>
          <p:cNvSpPr/>
          <p:nvPr/>
        </p:nvSpPr>
        <p:spPr>
          <a:xfrm>
            <a:off x="1028700" y="1409528"/>
            <a:ext cx="16230600" cy="8877472"/>
          </a:xfrm>
          <a:prstGeom prst="rect">
            <a:avLst/>
          </a:prstGeom>
          <a:solidFill>
            <a:srgbClr val="FFFAEE"/>
          </a:solidFill>
        </p:spPr>
      </p:sp>
      <p:sp>
        <p:nvSpPr>
          <p:cNvPr id="3" name="AutoShape 3"/>
          <p:cNvSpPr/>
          <p:nvPr/>
        </p:nvSpPr>
        <p:spPr>
          <a:xfrm>
            <a:off x="1028700" y="2263767"/>
            <a:ext cx="16230600" cy="0"/>
          </a:xfrm>
          <a:prstGeom prst="line">
            <a:avLst/>
          </a:prstGeom>
          <a:ln w="47625" cap="rnd">
            <a:solidFill>
              <a:srgbClr val="000000"/>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1813" y="295288"/>
            <a:ext cx="1677300" cy="16864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87900" y="295288"/>
            <a:ext cx="1677300" cy="1686499"/>
          </a:xfrm>
          <a:prstGeom prst="rect">
            <a:avLst/>
          </a:prstGeom>
        </p:spPr>
      </p:pic>
      <p:graphicFrame>
        <p:nvGraphicFramePr>
          <p:cNvPr id="6" name="Table 6"/>
          <p:cNvGraphicFramePr>
            <a:graphicFrameLocks noGrp="1"/>
          </p:cNvGraphicFramePr>
          <p:nvPr/>
        </p:nvGraphicFramePr>
        <p:xfrm>
          <a:off x="1028700" y="2311392"/>
          <a:ext cx="16230600" cy="1895475"/>
        </p:xfrm>
        <a:graphic>
          <a:graphicData uri="http://schemas.openxmlformats.org/drawingml/2006/table">
            <a:tbl>
              <a:tblPr/>
              <a:tblGrid>
                <a:gridCol w="11596246">
                  <a:extLst>
                    <a:ext uri="{9D8B030D-6E8A-4147-A177-3AD203B41FA5}">
                      <a16:colId xmlns:a16="http://schemas.microsoft.com/office/drawing/2014/main" val="20000"/>
                    </a:ext>
                  </a:extLst>
                </a:gridCol>
                <a:gridCol w="4634354">
                  <a:extLst>
                    <a:ext uri="{9D8B030D-6E8A-4147-A177-3AD203B41FA5}">
                      <a16:colId xmlns:a16="http://schemas.microsoft.com/office/drawing/2014/main" val="20001"/>
                    </a:ext>
                  </a:extLst>
                </a:gridCol>
              </a:tblGrid>
              <a:tr h="1761395">
                <a:tc>
                  <a:txBody>
                    <a:bodyPr/>
                    <a:lstStyle/>
                    <a:p>
                      <a:pPr algn="ctr">
                        <a:lnSpc>
                          <a:spcPts val="10640"/>
                        </a:lnSpc>
                        <a:defRPr/>
                      </a:pPr>
                      <a:r>
                        <a:rPr lang="en-US" sz="7600">
                          <a:solidFill>
                            <a:srgbClr val="000000"/>
                          </a:solidFill>
                          <a:latin typeface="Roboto Mono Regular Bold"/>
                        </a:rPr>
                        <a:t>RULE 5-103(3)</a:t>
                      </a:r>
                      <a:endParaRPr lang="en-US" sz="1100"/>
                    </a:p>
                  </a:txBody>
                  <a:tcPr marL="190500" marR="190500" marT="190500" marB="190500" anchor="ctr">
                    <a:lnL w="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080"/>
                        </a:lnSpc>
                        <a:defRPr/>
                      </a:pPr>
                      <a:r>
                        <a:rPr lang="en-US" sz="2200">
                          <a:solidFill>
                            <a:srgbClr val="000000"/>
                          </a:solidFill>
                          <a:latin typeface="Roboto Mono Regular"/>
                        </a:rPr>
                        <a:t>Reporting Juvenile Non-Compliance, Failed Supervision and Retaking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5143500"/>
          <a:ext cx="16230600" cy="3676650"/>
        </p:xfrm>
        <a:graphic>
          <a:graphicData uri="http://schemas.openxmlformats.org/drawingml/2006/table">
            <a:tbl>
              <a:tblPr/>
              <a:tblGrid>
                <a:gridCol w="16230600">
                  <a:extLst>
                    <a:ext uri="{9D8B030D-6E8A-4147-A177-3AD203B41FA5}">
                      <a16:colId xmlns:a16="http://schemas.microsoft.com/office/drawing/2014/main" val="20000"/>
                    </a:ext>
                  </a:extLst>
                </a:gridCol>
              </a:tblGrid>
              <a:tr h="3676650">
                <a:tc>
                  <a:txBody>
                    <a:bodyPr/>
                    <a:lstStyle/>
                    <a:p>
                      <a:pPr algn="l">
                        <a:lnSpc>
                          <a:spcPts val="5039"/>
                        </a:lnSpc>
                        <a:defRPr/>
                      </a:pPr>
                      <a:r>
                        <a:rPr lang="en-US" sz="3599">
                          <a:solidFill>
                            <a:srgbClr val="000000"/>
                          </a:solidFill>
                          <a:latin typeface="Roboto Mono Regular"/>
                        </a:rPr>
                        <a:t>The decision of the sending state to retake a juvenile shall be conclusive and not reviewable within the receiving state. If the sending state determines the violation requires retaking or retaking is mandatory, the following shall be considered:</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2222"/>
        </a:solidFill>
        <a:effectLst/>
      </p:bgPr>
    </p:bg>
    <p:spTree>
      <p:nvGrpSpPr>
        <p:cNvPr id="1" name=""/>
        <p:cNvGrpSpPr/>
        <p:nvPr/>
      </p:nvGrpSpPr>
      <p:grpSpPr>
        <a:xfrm>
          <a:off x="0" y="0"/>
          <a:ext cx="0" cy="0"/>
          <a:chOff x="0" y="0"/>
          <a:chExt cx="0" cy="0"/>
        </a:xfrm>
      </p:grpSpPr>
      <p:sp>
        <p:nvSpPr>
          <p:cNvPr id="2" name="AutoShape 2"/>
          <p:cNvSpPr/>
          <p:nvPr/>
        </p:nvSpPr>
        <p:spPr>
          <a:xfrm rot="158423">
            <a:off x="1302303" y="673814"/>
            <a:ext cx="16230600" cy="10162269"/>
          </a:xfrm>
          <a:prstGeom prst="rect">
            <a:avLst/>
          </a:prstGeom>
          <a:solidFill>
            <a:srgbClr val="FFFBEC"/>
          </a:solidFill>
        </p:spPr>
      </p:sp>
      <p:sp>
        <p:nvSpPr>
          <p:cNvPr id="3" name="AutoShape 3"/>
          <p:cNvSpPr/>
          <p:nvPr/>
        </p:nvSpPr>
        <p:spPr>
          <a:xfrm>
            <a:off x="1028700" y="1028700"/>
            <a:ext cx="16230600" cy="9258300"/>
          </a:xfrm>
          <a:prstGeom prst="rect">
            <a:avLst/>
          </a:prstGeom>
          <a:solidFill>
            <a:srgbClr val="0C2340"/>
          </a:solidFill>
        </p:spPr>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67540">
            <a:off x="14419489" y="533701"/>
            <a:ext cx="1704703" cy="1803051"/>
          </a:xfrm>
          <a:prstGeom prst="rect">
            <a:avLst/>
          </a:prstGeom>
        </p:spPr>
      </p:pic>
      <p:graphicFrame>
        <p:nvGraphicFramePr>
          <p:cNvPr id="5" name="Table 5"/>
          <p:cNvGraphicFramePr>
            <a:graphicFrameLocks noGrp="1"/>
          </p:cNvGraphicFramePr>
          <p:nvPr/>
        </p:nvGraphicFramePr>
        <p:xfrm>
          <a:off x="1028700" y="3373614"/>
          <a:ext cx="16230600" cy="6353175"/>
        </p:xfrm>
        <a:graphic>
          <a:graphicData uri="http://schemas.openxmlformats.org/drawingml/2006/table">
            <a:tbl>
              <a:tblPr/>
              <a:tblGrid>
                <a:gridCol w="1958128">
                  <a:extLst>
                    <a:ext uri="{9D8B030D-6E8A-4147-A177-3AD203B41FA5}">
                      <a16:colId xmlns:a16="http://schemas.microsoft.com/office/drawing/2014/main" val="20000"/>
                    </a:ext>
                  </a:extLst>
                </a:gridCol>
                <a:gridCol w="14272472">
                  <a:extLst>
                    <a:ext uri="{9D8B030D-6E8A-4147-A177-3AD203B41FA5}">
                      <a16:colId xmlns:a16="http://schemas.microsoft.com/office/drawing/2014/main" val="20001"/>
                    </a:ext>
                  </a:extLst>
                </a:gridCol>
              </a:tblGrid>
              <a:tr h="1853407">
                <a:tc>
                  <a:txBody>
                    <a:bodyPr/>
                    <a:lstStyle/>
                    <a:p>
                      <a:pPr algn="ctr">
                        <a:lnSpc>
                          <a:spcPts val="2800"/>
                        </a:lnSpc>
                        <a:defRPr/>
                      </a:pPr>
                      <a:r>
                        <a:rPr lang="en-US" sz="2000">
                          <a:solidFill>
                            <a:srgbClr val="FFFFFF"/>
                          </a:solidFill>
                          <a:latin typeface="Roboto Mono Regular Bold"/>
                        </a:rPr>
                        <a:t>a</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In those cases where the juvenile is suspected of having committed a criminal offense or an act of juvenile delinquency in the receiving state, the juvenile shall not be retaken without the consent of the receiving state until discharged from prosecution, or other form of proceeding, imprisonment, detention, or supervision.</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146438">
                <a:tc>
                  <a:txBody>
                    <a:bodyPr/>
                    <a:lstStyle/>
                    <a:p>
                      <a:pPr algn="ctr">
                        <a:lnSpc>
                          <a:spcPts val="2800"/>
                        </a:lnSpc>
                        <a:defRPr/>
                      </a:pPr>
                      <a:r>
                        <a:rPr lang="en-US" sz="2000">
                          <a:solidFill>
                            <a:srgbClr val="FFFFFF"/>
                          </a:solidFill>
                          <a:latin typeface="Roboto Mono Regular"/>
                        </a:rPr>
                        <a:t>b</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The Form VI Application for Services and Waiver has the appropriate signatures; no further court procedures will be required for the juvenile’s return. </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853407">
                <a:tc>
                  <a:txBody>
                    <a:bodyPr/>
                    <a:lstStyle/>
                    <a:p>
                      <a:pPr algn="ctr">
                        <a:lnSpc>
                          <a:spcPts val="2800"/>
                        </a:lnSpc>
                        <a:defRPr/>
                      </a:pPr>
                      <a:r>
                        <a:rPr lang="en-US" sz="2000">
                          <a:solidFill>
                            <a:srgbClr val="FFFFFF"/>
                          </a:solidFill>
                          <a:latin typeface="Roboto Mono Regular Bold"/>
                        </a:rPr>
                        <a:t>c</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A duly accredited officer of a sending state may enter a receiving state and apprehend and retake any such juvenile on probation or parole consistent with probable cause requirements, if any. If this is not practical, a warrant may be issued and the supervising state shall honor that warrant in full. </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499923">
                <a:tc>
                  <a:txBody>
                    <a:bodyPr/>
                    <a:lstStyle/>
                    <a:p>
                      <a:pPr algn="ctr">
                        <a:lnSpc>
                          <a:spcPts val="2800"/>
                        </a:lnSpc>
                        <a:defRPr/>
                      </a:pPr>
                      <a:r>
                        <a:rPr lang="en-US" sz="2000">
                          <a:solidFill>
                            <a:srgbClr val="FFFFFF"/>
                          </a:solidFill>
                          <a:latin typeface="Roboto Mono Regular Bold"/>
                        </a:rPr>
                        <a:t>d</a:t>
                      </a:r>
                      <a:endParaRPr lang="en-US" sz="1100"/>
                    </a:p>
                  </a:txBody>
                  <a:tcPr marL="190500" marR="190500" marT="190500" marB="190500" anchor="ctr">
                    <a:lnL w="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Roboto Mono Light"/>
                        </a:rPr>
                        <a:t>The sending state shall return the juvenile in a safe manner, pursuant to the ICJ Rules within five (5) business days. This time period may be extended up to an additional five (5) business days with the approval from both ICJ Offices.</a:t>
                      </a:r>
                      <a:endParaRPr lang="en-US" sz="1100"/>
                    </a:p>
                  </a:txBody>
                  <a:tcPr marL="190500" marR="190500" marT="190500" marB="190500" anchor="ctr">
                    <a:lnL w="1905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6"/>
          <p:cNvSpPr txBox="1"/>
          <p:nvPr/>
        </p:nvSpPr>
        <p:spPr>
          <a:xfrm>
            <a:off x="3498774" y="1435227"/>
            <a:ext cx="10616257" cy="1428750"/>
          </a:xfrm>
          <a:prstGeom prst="rect">
            <a:avLst/>
          </a:prstGeom>
        </p:spPr>
        <p:txBody>
          <a:bodyPr lIns="0" tIns="0" rIns="0" bIns="0" rtlCol="0" anchor="t">
            <a:spAutoFit/>
          </a:bodyPr>
          <a:lstStyle/>
          <a:p>
            <a:pPr>
              <a:lnSpc>
                <a:spcPts val="11279"/>
              </a:lnSpc>
            </a:pPr>
            <a:r>
              <a:rPr lang="en-US" sz="9399">
                <a:solidFill>
                  <a:srgbClr val="FFFFFF"/>
                </a:solidFill>
                <a:latin typeface="Roboto Mono Regular Bold"/>
              </a:rPr>
              <a:t>RULE 5-103(3)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4644</Words>
  <Application>Microsoft Office PowerPoint</Application>
  <PresentationFormat>Custom</PresentationFormat>
  <Paragraphs>501</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Roboto Mono Light</vt:lpstr>
      <vt:lpstr>Roboto Mono Regular Bold</vt:lpstr>
      <vt:lpstr>Roboto Mono Regular</vt:lpstr>
      <vt:lpstr>Roboto Mono Light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Violation Reports</dc:title>
  <dc:creator>Amanee Cabbagestalk</dc:creator>
  <cp:lastModifiedBy>Amanee</cp:lastModifiedBy>
  <cp:revision>2</cp:revision>
  <dcterms:created xsi:type="dcterms:W3CDTF">2006-08-16T00:00:00Z</dcterms:created>
  <dcterms:modified xsi:type="dcterms:W3CDTF">2023-05-24T18:53:13Z</dcterms:modified>
  <dc:identifier>DAFcpbFupG0</dc:identifier>
</cp:coreProperties>
</file>