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notesSlides/notesSlide6.xml" ContentType="application/vnd.openxmlformats-officedocument.presentationml.notesSlide+xml"/>
  <Override PartName="/ppt/tags/tag10.xml" ContentType="application/vnd.openxmlformats-officedocument.presentationml.tags+xml"/>
  <Override PartName="/ppt/notesSlides/notesSlide7.xml" ContentType="application/vnd.openxmlformats-officedocument.presentationml.notesSlide+xml"/>
  <Override PartName="/ppt/tags/tag11.xml" ContentType="application/vnd.openxmlformats-officedocument.presentationml.tags+xml"/>
  <Override PartName="/ppt/notesSlides/notesSlide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notesSlides/notesSlide10.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15.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tags/tag19.xml" ContentType="application/vnd.openxmlformats-officedocument.presentationml.tags+xml"/>
  <Override PartName="/ppt/notesSlides/notesSlide16.xml" ContentType="application/vnd.openxmlformats-officedocument.presentationml.notesSlide+xml"/>
  <Override PartName="/ppt/tags/tag20.xml" ContentType="application/vnd.openxmlformats-officedocument.presentationml.tags+xml"/>
  <Override PartName="/ppt/notesSlides/notesSlide17.xml" ContentType="application/vnd.openxmlformats-officedocument.presentationml.notesSlide+xml"/>
  <Override PartName="/ppt/tags/tag21.xml" ContentType="application/vnd.openxmlformats-officedocument.presentationml.tags+xml"/>
  <Override PartName="/ppt/notesSlides/notesSlide18.xml" ContentType="application/vnd.openxmlformats-officedocument.presentationml.notesSlide+xml"/>
  <Override PartName="/ppt/tags/tag22.xml" ContentType="application/vnd.openxmlformats-officedocument.presentationml.tags+xml"/>
  <Override PartName="/ppt/notesSlides/notesSlide19.xml" ContentType="application/vnd.openxmlformats-officedocument.presentationml.notesSlide+xml"/>
  <Override PartName="/ppt/tags/tag23.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22.xml" ContentType="application/vnd.openxmlformats-officedocument.presentationml.notesSlide+xml"/>
  <Override PartName="/ppt/tags/tag26.xml" ContentType="application/vnd.openxmlformats-officedocument.presentationml.tags+xml"/>
  <Override PartName="/ppt/notesSlides/notesSlide23.xml" ContentType="application/vnd.openxmlformats-officedocument.presentationml.notesSlide+xml"/>
  <Override PartName="/ppt/tags/tag27.xml" ContentType="application/vnd.openxmlformats-officedocument.presentationml.tags+xml"/>
  <Override PartName="/ppt/notesSlides/notesSlide24.xml" ContentType="application/vnd.openxmlformats-officedocument.presentationml.notesSlide+xml"/>
  <Override PartName="/ppt/tags/tag28.xml" ContentType="application/vnd.openxmlformats-officedocument.presentationml.tags+xml"/>
  <Override PartName="/ppt/notesSlides/notesSlide25.xml" ContentType="application/vnd.openxmlformats-officedocument.presentationml.notesSlide+xml"/>
  <Override PartName="/ppt/tags/tag29.xml" ContentType="application/vnd.openxmlformats-officedocument.presentationml.tags+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1"/>
  </p:notesMasterIdLst>
  <p:handoutMasterIdLst>
    <p:handoutMasterId r:id="rId32"/>
  </p:handoutMasterIdLst>
  <p:sldIdLst>
    <p:sldId id="257" r:id="rId5"/>
    <p:sldId id="258" r:id="rId6"/>
    <p:sldId id="387" r:id="rId7"/>
    <p:sldId id="269" r:id="rId8"/>
    <p:sldId id="365" r:id="rId9"/>
    <p:sldId id="390" r:id="rId10"/>
    <p:sldId id="385" r:id="rId11"/>
    <p:sldId id="395" r:id="rId12"/>
    <p:sldId id="397" r:id="rId13"/>
    <p:sldId id="394" r:id="rId14"/>
    <p:sldId id="380" r:id="rId15"/>
    <p:sldId id="382" r:id="rId16"/>
    <p:sldId id="381" r:id="rId17"/>
    <p:sldId id="396" r:id="rId18"/>
    <p:sldId id="398" r:id="rId19"/>
    <p:sldId id="384" r:id="rId20"/>
    <p:sldId id="389" r:id="rId21"/>
    <p:sldId id="399" r:id="rId22"/>
    <p:sldId id="391" r:id="rId23"/>
    <p:sldId id="400" r:id="rId24"/>
    <p:sldId id="392" r:id="rId25"/>
    <p:sldId id="401" r:id="rId26"/>
    <p:sldId id="393" r:id="rId27"/>
    <p:sldId id="388" r:id="rId28"/>
    <p:sldId id="371" r:id="rId29"/>
    <p:sldId id="402" r:id="rId30"/>
  </p:sldIdLst>
  <p:sldSz cx="9144000" cy="6858000" type="screen4x3"/>
  <p:notesSz cx="7315200" cy="9601200"/>
  <p:custDataLst>
    <p:tags r:id="rId33"/>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3290"/>
    <a:srgbClr val="0F489D"/>
    <a:srgbClr val="2D2D7F"/>
    <a:srgbClr val="2949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36" autoAdjust="0"/>
    <p:restoredTop sz="80403" autoAdjust="0"/>
  </p:normalViewPr>
  <p:slideViewPr>
    <p:cSldViewPr snapToGrid="0">
      <p:cViewPr>
        <p:scale>
          <a:sx n="73" d="100"/>
          <a:sy n="73" d="100"/>
        </p:scale>
        <p:origin x="-1350" y="-18"/>
      </p:cViewPr>
      <p:guideLst>
        <p:guide orient="horz" pos="2160"/>
        <p:guide pos="2880"/>
      </p:guideLst>
    </p:cSldViewPr>
  </p:slideViewPr>
  <p:outlineViewPr>
    <p:cViewPr>
      <p:scale>
        <a:sx n="33" d="100"/>
        <a:sy n="33" d="100"/>
      </p:scale>
      <p:origin x="0" y="6571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US" sz="2400" b="0" dirty="0" smtClean="0">
                <a:latin typeface="Century Gothic" panose="020B0502020202020204" pitchFamily="34" charset="0"/>
              </a:rPr>
              <a:t>Does your</a:t>
            </a:r>
            <a:r>
              <a:rPr lang="en-US" sz="2400" b="0" baseline="0" dirty="0" smtClean="0">
                <a:latin typeface="Century Gothic" panose="020B0502020202020204" pitchFamily="34" charset="0"/>
              </a:rPr>
              <a:t> state Compact Office face resistance from courts for applying the OJJDP Exclusion in ICJ Cases?</a:t>
            </a:r>
            <a:endParaRPr lang="en-US" sz="2400" b="0" dirty="0">
              <a:latin typeface="Century Gothic" panose="020B0502020202020204" pitchFamily="34" charset="0"/>
            </a:endParaRPr>
          </a:p>
        </c:rich>
      </c:tx>
      <c:layout/>
      <c:overlay val="0"/>
    </c:title>
    <c:autoTitleDeleted val="0"/>
    <c:plotArea>
      <c:layout/>
      <c:pieChart>
        <c:varyColors val="1"/>
        <c:ser>
          <c:idx val="0"/>
          <c:order val="0"/>
          <c:tx>
            <c:strRef>
              <c:f>Sheet1!$B$1</c:f>
              <c:strCache>
                <c:ptCount val="1"/>
                <c:pt idx="0">
                  <c:v>Sales</c:v>
                </c:pt>
              </c:strCache>
            </c:strRef>
          </c:tx>
          <c:dPt>
            <c:idx val="0"/>
            <c:bubble3D val="0"/>
          </c:dPt>
          <c:dPt>
            <c:idx val="1"/>
            <c:bubble3D val="0"/>
          </c:dPt>
          <c:cat>
            <c:strRef>
              <c:f>Sheet1!$A$2:$A$3</c:f>
              <c:strCache>
                <c:ptCount val="2"/>
                <c:pt idx="0">
                  <c:v>Yes</c:v>
                </c:pt>
                <c:pt idx="1">
                  <c:v>No</c:v>
                </c:pt>
              </c:strCache>
            </c:strRef>
          </c:cat>
          <c:val>
            <c:numRef>
              <c:f>Sheet1!$B$2:$B$3</c:f>
              <c:numCache>
                <c:formatCode>General</c:formatCode>
                <c:ptCount val="2"/>
                <c:pt idx="0">
                  <c:v>50.98</c:v>
                </c:pt>
                <c:pt idx="1">
                  <c:v>49.02</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US" sz="1800" b="0" dirty="0" smtClean="0">
                <a:latin typeface="Century Gothic" panose="020B0502020202020204" pitchFamily="34" charset="0"/>
              </a:rPr>
              <a:t>Does your state have statues/regulations etc. prohibiting detention of </a:t>
            </a:r>
            <a:r>
              <a:rPr lang="en-US" sz="1800" b="1" dirty="0" smtClean="0">
                <a:latin typeface="Century Gothic" panose="020B0502020202020204" pitchFamily="34" charset="0"/>
              </a:rPr>
              <a:t>runaways</a:t>
            </a:r>
            <a:r>
              <a:rPr lang="en-US" sz="1800" b="0" dirty="0" smtClean="0">
                <a:latin typeface="Century Gothic" panose="020B0502020202020204" pitchFamily="34" charset="0"/>
              </a:rPr>
              <a:t>?</a:t>
            </a:r>
            <a:endParaRPr lang="en-US" sz="1800" b="0" dirty="0">
              <a:latin typeface="Century Gothic" panose="020B0502020202020204" pitchFamily="34" charset="0"/>
            </a:endParaRPr>
          </a:p>
        </c:rich>
      </c:tx>
      <c:layout/>
      <c:overlay val="0"/>
    </c:title>
    <c:autoTitleDeleted val="0"/>
    <c:plotArea>
      <c:layout/>
      <c:pieChart>
        <c:varyColors val="1"/>
        <c:ser>
          <c:idx val="0"/>
          <c:order val="0"/>
          <c:tx>
            <c:strRef>
              <c:f>Sheet1!$B$1</c:f>
              <c:strCache>
                <c:ptCount val="1"/>
                <c:pt idx="0">
                  <c:v>Sales</c:v>
                </c:pt>
              </c:strCache>
            </c:strRef>
          </c:tx>
          <c:dPt>
            <c:idx val="0"/>
            <c:bubble3D val="0"/>
          </c:dPt>
          <c:dPt>
            <c:idx val="1"/>
            <c:bubble3D val="0"/>
          </c:dPt>
          <c:cat>
            <c:strRef>
              <c:f>Sheet1!$A$2:$A$3</c:f>
              <c:strCache>
                <c:ptCount val="2"/>
                <c:pt idx="0">
                  <c:v>Yes</c:v>
                </c:pt>
                <c:pt idx="1">
                  <c:v>No</c:v>
                </c:pt>
              </c:strCache>
            </c:strRef>
          </c:cat>
          <c:val>
            <c:numRef>
              <c:f>Sheet1!$B$2:$B$3</c:f>
              <c:numCache>
                <c:formatCode>General</c:formatCode>
                <c:ptCount val="2"/>
                <c:pt idx="0">
                  <c:v>56.86</c:v>
                </c:pt>
                <c:pt idx="1">
                  <c:v>43.14</c:v>
                </c:pt>
              </c:numCache>
            </c:numRef>
          </c:val>
        </c:ser>
        <c:dLbls>
          <c:showLegendKey val="0"/>
          <c:showVal val="0"/>
          <c:showCatName val="0"/>
          <c:showSerName val="0"/>
          <c:showPercent val="0"/>
          <c:showBubbleSize val="0"/>
          <c:showLeaderLines val="1"/>
        </c:dLbls>
        <c:firstSliceAng val="0"/>
      </c:pieChart>
      <c:spPr>
        <a:noFill/>
        <a:ln w="16768">
          <a:noFill/>
        </a:ln>
      </c:spPr>
    </c:plotArea>
    <c:plotVisOnly val="1"/>
    <c:dispBlanksAs val="gap"/>
    <c:showDLblsOverMax val="0"/>
  </c:chart>
  <c:txPr>
    <a:bodyPr/>
    <a:lstStyle/>
    <a:p>
      <a:pPr>
        <a:defRPr sz="1188"/>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US" sz="1800" b="0" dirty="0" smtClean="0">
                <a:latin typeface="Century Gothic" panose="020B0502020202020204" pitchFamily="34" charset="0"/>
              </a:rPr>
              <a:t>Does your state have statutes/regulations</a:t>
            </a:r>
            <a:r>
              <a:rPr lang="en-US" sz="1800" b="0" baseline="0" dirty="0" smtClean="0">
                <a:latin typeface="Century Gothic" panose="020B0502020202020204" pitchFamily="34" charset="0"/>
              </a:rPr>
              <a:t> etc. in place prohibiting detention of </a:t>
            </a:r>
            <a:r>
              <a:rPr lang="en-US" sz="1800" b="1" baseline="0" dirty="0" smtClean="0">
                <a:latin typeface="Century Gothic" panose="020B0502020202020204" pitchFamily="34" charset="0"/>
              </a:rPr>
              <a:t>status offenders</a:t>
            </a:r>
            <a:r>
              <a:rPr lang="en-US" sz="1800" b="0" baseline="0" dirty="0" smtClean="0">
                <a:latin typeface="Century Gothic" panose="020B0502020202020204" pitchFamily="34" charset="0"/>
              </a:rPr>
              <a:t>?</a:t>
            </a:r>
            <a:r>
              <a:rPr lang="en-US" sz="1800" b="0" dirty="0" smtClean="0">
                <a:latin typeface="Century Gothic" panose="020B0502020202020204" pitchFamily="34" charset="0"/>
              </a:rPr>
              <a:t> </a:t>
            </a:r>
            <a:endParaRPr lang="en-US" sz="1800" b="0" dirty="0">
              <a:latin typeface="Century Gothic" panose="020B0502020202020204" pitchFamily="34" charset="0"/>
            </a:endParaRPr>
          </a:p>
        </c:rich>
      </c:tx>
      <c:layout/>
      <c:overlay val="0"/>
    </c:title>
    <c:autoTitleDeleted val="0"/>
    <c:plotArea>
      <c:layout/>
      <c:pieChart>
        <c:varyColors val="1"/>
        <c:ser>
          <c:idx val="0"/>
          <c:order val="0"/>
          <c:tx>
            <c:strRef>
              <c:f>Sheet1!$B$1</c:f>
              <c:strCache>
                <c:ptCount val="1"/>
                <c:pt idx="0">
                  <c:v>Sales</c:v>
                </c:pt>
              </c:strCache>
            </c:strRef>
          </c:tx>
          <c:dPt>
            <c:idx val="0"/>
            <c:bubble3D val="0"/>
          </c:dPt>
          <c:dPt>
            <c:idx val="1"/>
            <c:bubble3D val="0"/>
          </c:dPt>
          <c:cat>
            <c:strRef>
              <c:f>Sheet1!$A$2:$A$3</c:f>
              <c:strCache>
                <c:ptCount val="2"/>
                <c:pt idx="0">
                  <c:v>Yes</c:v>
                </c:pt>
                <c:pt idx="1">
                  <c:v>No</c:v>
                </c:pt>
              </c:strCache>
            </c:strRef>
          </c:cat>
          <c:val>
            <c:numRef>
              <c:f>Sheet1!$B$2:$B$3</c:f>
              <c:numCache>
                <c:formatCode>General</c:formatCode>
                <c:ptCount val="2"/>
                <c:pt idx="0">
                  <c:v>68.63</c:v>
                </c:pt>
                <c:pt idx="1">
                  <c:v>31.37</c:v>
                </c:pt>
              </c:numCache>
            </c:numRef>
          </c:val>
        </c:ser>
        <c:dLbls>
          <c:showLegendKey val="0"/>
          <c:showVal val="0"/>
          <c:showCatName val="0"/>
          <c:showSerName val="0"/>
          <c:showPercent val="0"/>
          <c:showBubbleSize val="0"/>
          <c:showLeaderLines val="1"/>
        </c:dLbls>
        <c:firstSliceAng val="0"/>
      </c:pieChart>
      <c:spPr>
        <a:noFill/>
        <a:ln w="16768">
          <a:noFill/>
        </a:ln>
      </c:spPr>
    </c:plotArea>
    <c:plotVisOnly val="1"/>
    <c:dispBlanksAs val="gap"/>
    <c:showDLblsOverMax val="0"/>
  </c:chart>
  <c:txPr>
    <a:bodyPr/>
    <a:lstStyle/>
    <a:p>
      <a:pPr>
        <a:defRPr sz="1188"/>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US" sz="2400" b="0" dirty="0" smtClean="0">
                <a:latin typeface="Century Gothic" panose="020B0502020202020204" pitchFamily="34" charset="0"/>
              </a:rPr>
              <a:t>Does your</a:t>
            </a:r>
            <a:r>
              <a:rPr lang="en-US" sz="2400" b="0" baseline="0" dirty="0" smtClean="0">
                <a:latin typeface="Century Gothic" panose="020B0502020202020204" pitchFamily="34" charset="0"/>
              </a:rPr>
              <a:t> state permit juveniles who are </a:t>
            </a:r>
            <a:r>
              <a:rPr lang="en-US" sz="2400" b="1" baseline="0" dirty="0" smtClean="0">
                <a:latin typeface="Century Gothic" panose="020B0502020202020204" pitchFamily="34" charset="0"/>
              </a:rPr>
              <a:t>adjudicated delinquents </a:t>
            </a:r>
            <a:r>
              <a:rPr lang="en-US" sz="2400" b="0" baseline="0" dirty="0" smtClean="0">
                <a:latin typeface="Century Gothic" panose="020B0502020202020204" pitchFamily="34" charset="0"/>
              </a:rPr>
              <a:t>to be detained for all or part of the sentence or disposition?</a:t>
            </a:r>
            <a:endParaRPr lang="en-US" sz="2400" b="0" dirty="0">
              <a:latin typeface="Century Gothic" panose="020B0502020202020204" pitchFamily="34" charset="0"/>
            </a:endParaRPr>
          </a:p>
        </c:rich>
      </c:tx>
      <c:layout/>
      <c:overlay val="0"/>
    </c:title>
    <c:autoTitleDeleted val="0"/>
    <c:plotArea>
      <c:layout/>
      <c:pieChart>
        <c:varyColors val="1"/>
        <c:ser>
          <c:idx val="0"/>
          <c:order val="0"/>
          <c:tx>
            <c:strRef>
              <c:f>Sheet1!$B$1</c:f>
              <c:strCache>
                <c:ptCount val="1"/>
                <c:pt idx="0">
                  <c:v>Sales</c:v>
                </c:pt>
              </c:strCache>
            </c:strRef>
          </c:tx>
          <c:dPt>
            <c:idx val="0"/>
            <c:bubble3D val="0"/>
          </c:dPt>
          <c:dPt>
            <c:idx val="1"/>
            <c:bubble3D val="0"/>
          </c:dPt>
          <c:cat>
            <c:strRef>
              <c:f>Sheet1!$A$2:$A$3</c:f>
              <c:strCache>
                <c:ptCount val="2"/>
                <c:pt idx="0">
                  <c:v>Yes</c:v>
                </c:pt>
                <c:pt idx="1">
                  <c:v>No</c:v>
                </c:pt>
              </c:strCache>
            </c:strRef>
          </c:cat>
          <c:val>
            <c:numRef>
              <c:f>Sheet1!$B$2:$B$3</c:f>
              <c:numCache>
                <c:formatCode>General</c:formatCode>
                <c:ptCount val="2"/>
                <c:pt idx="0">
                  <c:v>90.2</c:v>
                </c:pt>
                <c:pt idx="1">
                  <c:v>9.8000000000000007</c:v>
                </c:pt>
              </c:numCache>
            </c:numRef>
          </c:val>
        </c:ser>
        <c:dLbls>
          <c:showLegendKey val="0"/>
          <c:showVal val="0"/>
          <c:showCatName val="0"/>
          <c:showSerName val="0"/>
          <c:showPercent val="0"/>
          <c:showBubbleSize val="0"/>
          <c:showLeaderLines val="1"/>
        </c:dLbls>
        <c:firstSliceAng val="0"/>
      </c:pieChart>
      <c:spPr>
        <a:noFill/>
        <a:ln w="25400">
          <a:noFill/>
        </a:ln>
      </c:spPr>
    </c:plotArea>
    <c:plotVisOnly val="1"/>
    <c:dispBlanksAs val="gap"/>
    <c:showDLblsOverMax val="0"/>
  </c:chart>
  <c:txPr>
    <a:bodyPr/>
    <a:lstStyle/>
    <a:p>
      <a:pPr>
        <a:defRPr sz="1800"/>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0.33679</cdr:x>
      <cdr:y>0.38713</cdr:y>
    </cdr:from>
    <cdr:to>
      <cdr:x>0.48396</cdr:x>
      <cdr:y>0.45605</cdr:y>
    </cdr:to>
    <cdr:sp macro="" textlink="">
      <cdr:nvSpPr>
        <cdr:cNvPr id="3" name="TextBox 3"/>
        <cdr:cNvSpPr txBox="1"/>
      </cdr:nvSpPr>
      <cdr:spPr>
        <a:xfrm xmlns:a="http://schemas.openxmlformats.org/drawingml/2006/main">
          <a:off x="2840043" y="2007801"/>
          <a:ext cx="1241055" cy="35744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1800" dirty="0" smtClean="0"/>
            <a:t>49.02%</a:t>
          </a:r>
          <a:endParaRPr lang="en-US" sz="1800" dirty="0"/>
        </a:p>
      </cdr:txBody>
    </cdr:sp>
  </cdr:relSizeAnchor>
  <cdr:relSizeAnchor xmlns:cdr="http://schemas.openxmlformats.org/drawingml/2006/chartDrawing">
    <cdr:from>
      <cdr:x>0.67932</cdr:x>
      <cdr:y>0.86411</cdr:y>
    </cdr:from>
    <cdr:to>
      <cdr:x>0.82674</cdr:x>
      <cdr:y>0.93278</cdr:y>
    </cdr:to>
    <cdr:sp macro="" textlink="">
      <cdr:nvSpPr>
        <cdr:cNvPr id="4" name="TextBox 3"/>
        <cdr:cNvSpPr txBox="1"/>
      </cdr:nvSpPr>
      <cdr:spPr>
        <a:xfrm xmlns:a="http://schemas.openxmlformats.org/drawingml/2006/main">
          <a:off x="5739213" y="4493490"/>
          <a:ext cx="1241989" cy="35779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1800" b="1" dirty="0" smtClean="0"/>
            <a:t>YES</a:t>
          </a:r>
          <a:endParaRPr lang="en-US" sz="1800" b="1" dirty="0"/>
        </a:p>
      </cdr:txBody>
    </cdr:sp>
  </cdr:relSizeAnchor>
  <cdr:relSizeAnchor xmlns:cdr="http://schemas.openxmlformats.org/drawingml/2006/chartDrawing">
    <cdr:from>
      <cdr:x>0.17283</cdr:x>
      <cdr:y>0.26736</cdr:y>
    </cdr:from>
    <cdr:to>
      <cdr:x>0.31975</cdr:x>
      <cdr:y>0.34067</cdr:y>
    </cdr:to>
    <cdr:sp macro="" textlink="">
      <cdr:nvSpPr>
        <cdr:cNvPr id="5" name="TextBox 1"/>
        <cdr:cNvSpPr txBox="1"/>
      </cdr:nvSpPr>
      <cdr:spPr>
        <a:xfrm xmlns:a="http://schemas.openxmlformats.org/drawingml/2006/main">
          <a:off x="1457430" y="1386628"/>
          <a:ext cx="1238947" cy="38021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800" b="1" dirty="0" smtClean="0">
              <a:solidFill>
                <a:schemeClr val="tx1"/>
              </a:solidFill>
            </a:rPr>
            <a:t>NO</a:t>
          </a:r>
          <a:endParaRPr lang="en-US" sz="1800" b="1"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0.3415</cdr:x>
      <cdr:y>0.39139</cdr:y>
    </cdr:from>
    <cdr:to>
      <cdr:x>0.48867</cdr:x>
      <cdr:y>0.47485</cdr:y>
    </cdr:to>
    <cdr:sp macro="" textlink="">
      <cdr:nvSpPr>
        <cdr:cNvPr id="3" name="TextBox 3"/>
        <cdr:cNvSpPr txBox="1"/>
      </cdr:nvSpPr>
      <cdr:spPr>
        <a:xfrm xmlns:a="http://schemas.openxmlformats.org/drawingml/2006/main">
          <a:off x="2161143" y="1350316"/>
          <a:ext cx="931345" cy="28792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1200" dirty="0" smtClean="0"/>
            <a:t>43.14%</a:t>
          </a:r>
          <a:endParaRPr lang="en-US" sz="1200" dirty="0"/>
        </a:p>
      </cdr:txBody>
    </cdr:sp>
  </cdr:relSizeAnchor>
  <cdr:relSizeAnchor xmlns:cdr="http://schemas.openxmlformats.org/drawingml/2006/chartDrawing">
    <cdr:from>
      <cdr:x>0.6266</cdr:x>
      <cdr:y>0.87577</cdr:y>
    </cdr:from>
    <cdr:to>
      <cdr:x>0.77377</cdr:x>
      <cdr:y>0.94846</cdr:y>
    </cdr:to>
    <cdr:sp macro="" textlink="">
      <cdr:nvSpPr>
        <cdr:cNvPr id="4" name="TextBox 3"/>
        <cdr:cNvSpPr txBox="1"/>
      </cdr:nvSpPr>
      <cdr:spPr>
        <a:xfrm xmlns:a="http://schemas.openxmlformats.org/drawingml/2006/main">
          <a:off x="3965368" y="3021460"/>
          <a:ext cx="931345" cy="25078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1800" b="1" dirty="0" smtClean="0"/>
            <a:t>YES</a:t>
          </a:r>
          <a:endParaRPr lang="en-US" sz="1800" b="1" dirty="0"/>
        </a:p>
      </cdr:txBody>
    </cdr:sp>
  </cdr:relSizeAnchor>
  <cdr:relSizeAnchor xmlns:cdr="http://schemas.openxmlformats.org/drawingml/2006/chartDrawing">
    <cdr:from>
      <cdr:x>0.1837</cdr:x>
      <cdr:y>0.33071</cdr:y>
    </cdr:from>
    <cdr:to>
      <cdr:x>0.33087</cdr:x>
      <cdr:y>0.40427</cdr:y>
    </cdr:to>
    <cdr:sp macro="" textlink="">
      <cdr:nvSpPr>
        <cdr:cNvPr id="5" name="TextBox 1"/>
        <cdr:cNvSpPr txBox="1"/>
      </cdr:nvSpPr>
      <cdr:spPr>
        <a:xfrm xmlns:a="http://schemas.openxmlformats.org/drawingml/2006/main">
          <a:off x="1162545" y="1140981"/>
          <a:ext cx="931346" cy="253785"/>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800" b="1" dirty="0" smtClean="0">
              <a:solidFill>
                <a:schemeClr val="tx1"/>
              </a:solidFill>
            </a:rPr>
            <a:t>NO</a:t>
          </a:r>
          <a:endParaRPr lang="en-US" sz="1800" b="1" dirty="0">
            <a:solidFill>
              <a:schemeClr val="tx1"/>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0.68816</cdr:x>
      <cdr:y>0.86978</cdr:y>
    </cdr:from>
    <cdr:to>
      <cdr:x>0.83533</cdr:x>
      <cdr:y>0.94247</cdr:y>
    </cdr:to>
    <cdr:sp macro="" textlink="">
      <cdr:nvSpPr>
        <cdr:cNvPr id="4" name="TextBox 3"/>
        <cdr:cNvSpPr txBox="1"/>
      </cdr:nvSpPr>
      <cdr:spPr>
        <a:xfrm xmlns:a="http://schemas.openxmlformats.org/drawingml/2006/main">
          <a:off x="3726088" y="3897085"/>
          <a:ext cx="796860" cy="32569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1800" b="1" dirty="0" smtClean="0"/>
            <a:t>YES</a:t>
          </a:r>
          <a:endParaRPr lang="en-US" sz="1800" b="1" dirty="0"/>
        </a:p>
      </cdr:txBody>
    </cdr:sp>
  </cdr:relSizeAnchor>
  <cdr:relSizeAnchor xmlns:cdr="http://schemas.openxmlformats.org/drawingml/2006/chartDrawing">
    <cdr:from>
      <cdr:x>0.17804</cdr:x>
      <cdr:y>0.3127</cdr:y>
    </cdr:from>
    <cdr:to>
      <cdr:x>0.32521</cdr:x>
      <cdr:y>0.38626</cdr:y>
    </cdr:to>
    <cdr:sp macro="" textlink="">
      <cdr:nvSpPr>
        <cdr:cNvPr id="5" name="TextBox 1"/>
        <cdr:cNvSpPr txBox="1"/>
      </cdr:nvSpPr>
      <cdr:spPr>
        <a:xfrm xmlns:a="http://schemas.openxmlformats.org/drawingml/2006/main">
          <a:off x="998018" y="1130597"/>
          <a:ext cx="824956" cy="265963"/>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800" b="1" dirty="0" smtClean="0">
              <a:solidFill>
                <a:schemeClr val="tx1"/>
              </a:solidFill>
            </a:rPr>
            <a:t>NO</a:t>
          </a:r>
          <a:endParaRPr lang="en-US" sz="1800" b="1" dirty="0">
            <a:solidFill>
              <a:schemeClr val="tx1"/>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0.4065</cdr:x>
      <cdr:y>0.31913</cdr:y>
    </cdr:from>
    <cdr:to>
      <cdr:x>0.55367</cdr:x>
      <cdr:y>0.39034</cdr:y>
    </cdr:to>
    <cdr:sp macro="" textlink="">
      <cdr:nvSpPr>
        <cdr:cNvPr id="3" name="TextBox 3"/>
        <cdr:cNvSpPr txBox="1"/>
      </cdr:nvSpPr>
      <cdr:spPr>
        <a:xfrm xmlns:a="http://schemas.openxmlformats.org/drawingml/2006/main">
          <a:off x="3427912" y="1655100"/>
          <a:ext cx="1241055"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1800" dirty="0" smtClean="0"/>
            <a:t>9.8%</a:t>
          </a:r>
          <a:endParaRPr lang="en-US" sz="1800" dirty="0"/>
        </a:p>
      </cdr:txBody>
    </cdr:sp>
  </cdr:relSizeAnchor>
  <cdr:relSizeAnchor xmlns:cdr="http://schemas.openxmlformats.org/drawingml/2006/chartDrawing">
    <cdr:from>
      <cdr:x>0.67932</cdr:x>
      <cdr:y>0.86411</cdr:y>
    </cdr:from>
    <cdr:to>
      <cdr:x>0.82674</cdr:x>
      <cdr:y>0.93278</cdr:y>
    </cdr:to>
    <cdr:sp macro="" textlink="">
      <cdr:nvSpPr>
        <cdr:cNvPr id="4" name="TextBox 3"/>
        <cdr:cNvSpPr txBox="1"/>
      </cdr:nvSpPr>
      <cdr:spPr>
        <a:xfrm xmlns:a="http://schemas.openxmlformats.org/drawingml/2006/main">
          <a:off x="5739213" y="4493490"/>
          <a:ext cx="1241989" cy="35779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xmlns:a="http://schemas.openxmlformats.org/drawingml/2006/main">
          <a:r>
            <a:rPr lang="en-US" sz="1800" b="1" dirty="0" smtClean="0"/>
            <a:t>YES</a:t>
          </a:r>
          <a:endParaRPr lang="en-US" sz="1800" b="1" dirty="0"/>
        </a:p>
      </cdr:txBody>
    </cdr:sp>
  </cdr:relSizeAnchor>
  <cdr:relSizeAnchor xmlns:cdr="http://schemas.openxmlformats.org/drawingml/2006/chartDrawing">
    <cdr:from>
      <cdr:x>0.17283</cdr:x>
      <cdr:y>0.26736</cdr:y>
    </cdr:from>
    <cdr:to>
      <cdr:x>0.31975</cdr:x>
      <cdr:y>0.34067</cdr:y>
    </cdr:to>
    <cdr:sp macro="" textlink="">
      <cdr:nvSpPr>
        <cdr:cNvPr id="5" name="TextBox 1"/>
        <cdr:cNvSpPr txBox="1"/>
      </cdr:nvSpPr>
      <cdr:spPr>
        <a:xfrm xmlns:a="http://schemas.openxmlformats.org/drawingml/2006/main">
          <a:off x="1457430" y="1386628"/>
          <a:ext cx="1238947" cy="38021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1800" b="1" dirty="0" smtClean="0">
              <a:solidFill>
                <a:schemeClr val="tx1"/>
              </a:solidFill>
            </a:rPr>
            <a:t>NO</a:t>
          </a:r>
          <a:endParaRPr lang="en-US" sz="1800" b="1" dirty="0">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5" y="1"/>
            <a:ext cx="3170238" cy="479425"/>
          </a:xfrm>
          <a:prstGeom prst="rect">
            <a:avLst/>
          </a:prstGeom>
        </p:spPr>
        <p:txBody>
          <a:bodyPr vert="horz" lIns="91427" tIns="45714" rIns="91427" bIns="45714" rtlCol="0"/>
          <a:lstStyle>
            <a:lvl1pPr algn="r">
              <a:defRPr sz="1200"/>
            </a:lvl1pPr>
          </a:lstStyle>
          <a:p>
            <a:fld id="{DFA8EC3B-69F5-4C1A-8F95-B1A62A4FAF54}" type="datetimeFigureOut">
              <a:rPr lang="en-US" smtClean="0"/>
              <a:t>10/14/2014</a:t>
            </a:fld>
            <a:endParaRPr lang="en-US"/>
          </a:p>
        </p:txBody>
      </p:sp>
      <p:sp>
        <p:nvSpPr>
          <p:cNvPr id="4" name="Footer Placeholder 3"/>
          <p:cNvSpPr>
            <a:spLocks noGrp="1"/>
          </p:cNvSpPr>
          <p:nvPr>
            <p:ph type="ftr" sz="quarter" idx="2"/>
          </p:nvPr>
        </p:nvSpPr>
        <p:spPr>
          <a:xfrm>
            <a:off x="1" y="9120190"/>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90"/>
            <a:ext cx="3170238" cy="479425"/>
          </a:xfrm>
          <a:prstGeom prst="rect">
            <a:avLst/>
          </a:prstGeom>
        </p:spPr>
        <p:txBody>
          <a:bodyPr vert="horz" lIns="91427" tIns="45714" rIns="91427" bIns="45714" rtlCol="0" anchor="b"/>
          <a:lstStyle>
            <a:lvl1pPr algn="r">
              <a:defRPr sz="1200"/>
            </a:lvl1pPr>
          </a:lstStyle>
          <a:p>
            <a:fld id="{CEB1563B-BF0E-46DC-9D86-E63D055FABF3}" type="slidenum">
              <a:rPr lang="en-US" smtClean="0"/>
              <a:t>‹#›</a:t>
            </a:fld>
            <a:endParaRPr lang="en-US"/>
          </a:p>
        </p:txBody>
      </p:sp>
    </p:spTree>
    <p:extLst>
      <p:ext uri="{BB962C8B-B14F-4D97-AF65-F5344CB8AC3E}">
        <p14:creationId xmlns:p14="http://schemas.microsoft.com/office/powerpoint/2010/main" val="1795739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47" tIns="48324" rIns="96647" bIns="48324" numCol="1" anchor="t" anchorCtr="0" compatLnSpc="1">
            <a:prstTxWarp prst="textNoShape">
              <a:avLst/>
            </a:prstTxWarp>
          </a:bodyPr>
          <a:lstStyle>
            <a:lvl1pPr>
              <a:defRPr sz="1300"/>
            </a:lvl1pPr>
          </a:lstStyle>
          <a:p>
            <a:pPr>
              <a:defRPr/>
            </a:pPr>
            <a:endParaRPr lang="en-US"/>
          </a:p>
        </p:txBody>
      </p:sp>
      <p:sp>
        <p:nvSpPr>
          <p:cNvPr id="3075"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47" tIns="48324" rIns="96647" bIns="48324" numCol="1" anchor="t" anchorCtr="0" compatLnSpc="1">
            <a:prstTxWarp prst="textNoShape">
              <a:avLst/>
            </a:prstTxWarp>
          </a:bodyPr>
          <a:lstStyle>
            <a:lvl1pPr algn="r">
              <a:defRPr sz="1300"/>
            </a:lvl1pPr>
          </a:lstStyle>
          <a:p>
            <a:pPr>
              <a:defRPr/>
            </a:pPr>
            <a:endParaRPr lang="en-US"/>
          </a:p>
        </p:txBody>
      </p:sp>
      <p:sp>
        <p:nvSpPr>
          <p:cNvPr id="2355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47" tIns="48324" rIns="96647" bIns="483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47" tIns="48324" rIns="96647" bIns="48324" numCol="1" anchor="b" anchorCtr="0" compatLnSpc="1">
            <a:prstTxWarp prst="textNoShape">
              <a:avLst/>
            </a:prstTxWarp>
          </a:bodyPr>
          <a:lstStyle>
            <a:lvl1pPr>
              <a:defRPr sz="1300"/>
            </a:lvl1pPr>
          </a:lstStyle>
          <a:p>
            <a:pPr>
              <a:defRPr/>
            </a:pPr>
            <a:endParaRPr lang="en-US"/>
          </a:p>
        </p:txBody>
      </p:sp>
      <p:sp>
        <p:nvSpPr>
          <p:cNvPr id="3079"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47" tIns="48324" rIns="96647" bIns="48324" numCol="1" anchor="b" anchorCtr="0" compatLnSpc="1">
            <a:prstTxWarp prst="textNoShape">
              <a:avLst/>
            </a:prstTxWarp>
          </a:bodyPr>
          <a:lstStyle>
            <a:lvl1pPr algn="r">
              <a:defRPr sz="1300"/>
            </a:lvl1pPr>
          </a:lstStyle>
          <a:p>
            <a:pPr>
              <a:defRPr/>
            </a:pPr>
            <a:fld id="{256864FC-AF70-4BB9-9D62-07A72BB5167B}" type="slidenum">
              <a:rPr lang="en-US"/>
              <a:pPr>
                <a:defRPr/>
              </a:pPr>
              <a:t>‹#›</a:t>
            </a:fld>
            <a:endParaRPr lang="en-US"/>
          </a:p>
        </p:txBody>
      </p:sp>
    </p:spTree>
    <p:extLst>
      <p:ext uri="{BB962C8B-B14F-4D97-AF65-F5344CB8AC3E}">
        <p14:creationId xmlns:p14="http://schemas.microsoft.com/office/powerpoint/2010/main" val="3807870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0"/>
            <a:r>
              <a:rPr lang="en-US" altLang="en-US" sz="1100" b="1" dirty="0">
                <a:latin typeface="+mn-lt"/>
              </a:rPr>
              <a:t>[Kari] </a:t>
            </a:r>
            <a:r>
              <a:rPr lang="en-US" sz="1100" dirty="0">
                <a:latin typeface="+mn-lt"/>
              </a:rPr>
              <a:t>Introduce session and presenters:</a:t>
            </a:r>
          </a:p>
          <a:p>
            <a:pPr lvl="0"/>
            <a:endParaRPr lang="en-US" sz="1100" dirty="0">
              <a:latin typeface="+mn-lt"/>
            </a:endParaRPr>
          </a:p>
          <a:p>
            <a:pPr lvl="0"/>
            <a:r>
              <a:rPr lang="en-US" sz="1100" dirty="0">
                <a:latin typeface="+mn-lt"/>
              </a:rPr>
              <a:t>Anne Connor: Anne Connor is the Compact Administrator and </a:t>
            </a:r>
          </a:p>
          <a:p>
            <a:r>
              <a:rPr lang="en-US" sz="1100" dirty="0">
                <a:latin typeface="+mn-lt"/>
              </a:rPr>
              <a:t>Commissioner for the Nevada ICJ. She is Vice Chair of the Commission, serves as Chair of the Information Technology Committee and is an active member of the Compliance, Training, Education and Public Relations Committees as well as several work groups. </a:t>
            </a:r>
          </a:p>
          <a:p>
            <a:endParaRPr lang="en-US" sz="1100" dirty="0">
              <a:latin typeface="+mn-lt"/>
            </a:endParaRPr>
          </a:p>
          <a:p>
            <a:r>
              <a:rPr lang="en-US" sz="1100" dirty="0">
                <a:latin typeface="+mn-lt"/>
              </a:rPr>
              <a:t>Dale Dodd: Commissioner Dodd has 17 years of probation and parole </a:t>
            </a:r>
          </a:p>
          <a:p>
            <a:r>
              <a:rPr lang="en-US" sz="1100" dirty="0">
                <a:latin typeface="+mn-lt"/>
              </a:rPr>
              <a:t>experience. He currently serves on the ICJ Training, Education and Public Relations and Compliance Committees and conducts both national and in-state trainings on ICJ and JIDS.</a:t>
            </a:r>
          </a:p>
          <a:p>
            <a:endParaRPr lang="en-US" sz="1100" dirty="0">
              <a:latin typeface="+mn-lt"/>
            </a:endParaRPr>
          </a:p>
          <a:p>
            <a:r>
              <a:rPr lang="en-US" sz="1100" dirty="0">
                <a:latin typeface="+mn-lt"/>
              </a:rPr>
              <a:t>Maria </a:t>
            </a:r>
            <a:r>
              <a:rPr lang="en-US" sz="1100" dirty="0" err="1">
                <a:latin typeface="+mn-lt"/>
              </a:rPr>
              <a:t>Genca</a:t>
            </a:r>
            <a:r>
              <a:rPr lang="en-US" sz="1100">
                <a:latin typeface="+mn-lt"/>
              </a:rPr>
              <a:t>: Designee </a:t>
            </a:r>
            <a:r>
              <a:rPr lang="en-US" sz="1100" dirty="0" err="1">
                <a:latin typeface="+mn-lt"/>
              </a:rPr>
              <a:t>Genca</a:t>
            </a:r>
            <a:r>
              <a:rPr lang="en-US" sz="1100" dirty="0">
                <a:latin typeface="+mn-lt"/>
              </a:rPr>
              <a:t> has worked with ICJ for over six years and with the Connecticut Department of Children and Families for over 14 years. Maria is a national trainer for the Commission and serves on the Training, Education and Public Relations Committee and AAICPC/ICJ Work Group.</a:t>
            </a:r>
          </a:p>
          <a:p>
            <a:endParaRPr lang="en-US" sz="1100" dirty="0">
              <a:latin typeface="+mn-lt"/>
            </a:endParaRPr>
          </a:p>
          <a:p>
            <a:r>
              <a:rPr lang="en-US" sz="1100" dirty="0">
                <a:latin typeface="+mn-lt"/>
              </a:rPr>
              <a:t>Rick Masters: Rick is General Counsel to the ICJ and other Compacts. He is a recognized subject matter expert for interstate compacts and has done extensive research and writings for the field.</a:t>
            </a:r>
          </a:p>
          <a:p>
            <a:endParaRPr lang="en-US" sz="1100" dirty="0">
              <a:latin typeface="+mn-lt"/>
            </a:endParaRPr>
          </a:p>
          <a:p>
            <a:r>
              <a:rPr lang="en-US" sz="1100" dirty="0">
                <a:latin typeface="+mn-lt"/>
              </a:rPr>
              <a:t>Self.</a:t>
            </a:r>
          </a:p>
          <a:p>
            <a:endParaRPr lang="en-US" altLang="en-US" dirty="0" smtClean="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50CB7C10-C561-419E-8615-FE2ACA19F158}" type="slidenum">
              <a:rPr lang="en-US" altLang="en-US" smtClean="0"/>
              <a:pPr eaLnBrk="1" hangingPunct="1">
                <a:spcBef>
                  <a:spcPct val="0"/>
                </a:spcBef>
              </a:pPr>
              <a:t>1</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66470">
              <a:defRPr/>
            </a:pPr>
            <a:r>
              <a:rPr lang="en-US" altLang="en-US" sz="1100" b="1" dirty="0">
                <a:latin typeface="+mn-lt"/>
              </a:rPr>
              <a:t>[Kari] </a:t>
            </a:r>
            <a:r>
              <a:rPr lang="en-US" altLang="en-US" sz="1100" dirty="0">
                <a:latin typeface="+mn-lt"/>
              </a:rPr>
              <a:t>Of those states who responded to the survey, nearly 57% have statutes/regulations against detaining runaways.</a:t>
            </a:r>
          </a:p>
          <a:p>
            <a:pPr defTabSz="966470">
              <a:defRPr/>
            </a:pPr>
            <a:r>
              <a:rPr lang="en-US" altLang="en-US" sz="1100" dirty="0">
                <a:latin typeface="+mn-lt"/>
              </a:rPr>
              <a:t>Just over 68% of states who responded to the survey said their state has statutes/regulations in place prohibiting the detention of status offenders.</a:t>
            </a:r>
          </a:p>
          <a:p>
            <a:pPr defTabSz="966470">
              <a:defRPr/>
            </a:pPr>
            <a:endParaRPr lang="en-US" altLang="en-US" sz="1100" dirty="0">
              <a:latin typeface="+mn-lt"/>
            </a:endParaRPr>
          </a:p>
          <a:p>
            <a:endParaRPr lang="en-US" altLang="en-US" sz="1100" dirty="0">
              <a:latin typeface="+mn-lt"/>
            </a:endParaRPr>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B20CCC26-F8D3-4677-9AC4-FFA497AB21F2}" type="slidenum">
              <a:rPr lang="en-US" altLang="en-US" smtClean="0"/>
              <a:pPr eaLnBrk="1" hangingPunct="1">
                <a:spcBef>
                  <a:spcPct val="0"/>
                </a:spcBef>
              </a:pPr>
              <a:t>10</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[Maria] </a:t>
            </a:r>
            <a:r>
              <a:rPr lang="en-US" altLang="en-US" sz="1100" dirty="0">
                <a:latin typeface="+mn-lt"/>
              </a:rPr>
              <a:t>So, how do you detain a status offender when state laws do not permit detainment of youth in locked facilities? Is there alternative placement?</a:t>
            </a:r>
          </a:p>
          <a:p>
            <a:endParaRPr lang="en-US" altLang="en-US" sz="1100" dirty="0">
              <a:latin typeface="+mn-lt"/>
            </a:endParaRPr>
          </a:p>
          <a:p>
            <a:r>
              <a:rPr lang="en-US" altLang="en-US" sz="1100" i="1" dirty="0">
                <a:latin typeface="+mn-lt"/>
              </a:rPr>
              <a:t>Notes: Per CT state statues, we can not detain a status offender in a locked detention facility. Instead, we can detain the youth in an alternative to detention, such as a community residential program through judicial, CPS  foster care or emergency shelter.</a:t>
            </a:r>
          </a:p>
          <a:p>
            <a:endParaRPr lang="en-US" altLang="en-US" sz="1100" dirty="0">
              <a:latin typeface="+mn-lt"/>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1D158F6E-4CA6-4E61-9FFC-366FB85BDD5A}" type="slidenum">
              <a:rPr lang="en-US" altLang="en-US" smtClean="0"/>
              <a:pPr eaLnBrk="1" hangingPunct="1">
                <a:spcBef>
                  <a:spcPct val="0"/>
                </a:spcBef>
              </a:pPr>
              <a:t>11</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[Anne] </a:t>
            </a:r>
            <a:r>
              <a:rPr lang="en-US" altLang="en-US" sz="1100" dirty="0">
                <a:latin typeface="+mn-lt"/>
              </a:rPr>
              <a:t>How do you approach the courts when the OJJDP exclusion is not enough to override policies on the secure detention of non-delinquent juveniles? </a:t>
            </a:r>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69A878CE-9FE9-4409-8210-B638B9D7CAFB}" type="slidenum">
              <a:rPr lang="en-US" altLang="en-US" smtClean="0"/>
              <a:pPr eaLnBrk="1" hangingPunct="1">
                <a:spcBef>
                  <a:spcPct val="0"/>
                </a:spcBef>
              </a:pPr>
              <a:t>12</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[Maria] </a:t>
            </a:r>
            <a:r>
              <a:rPr lang="en-US" altLang="en-US" sz="1100" dirty="0">
                <a:latin typeface="+mn-lt"/>
              </a:rPr>
              <a:t>Where do states hold victims of human trafficking?</a:t>
            </a:r>
          </a:p>
          <a:p>
            <a:endParaRPr lang="en-US" altLang="en-US" sz="1100" dirty="0">
              <a:latin typeface="+mn-lt"/>
            </a:endParaRPr>
          </a:p>
          <a:p>
            <a:r>
              <a:rPr lang="en-US" altLang="en-US" sz="1100" i="1" dirty="0">
                <a:latin typeface="+mn-lt"/>
              </a:rPr>
              <a:t>Notes: CT has a human trafficking task force in their CPS agency. CT treats youth of human trafficking as </a:t>
            </a:r>
            <a:r>
              <a:rPr lang="en-US" altLang="en-US" sz="1100" i="1" u="sng" dirty="0">
                <a:latin typeface="+mn-lt"/>
              </a:rPr>
              <a:t>victims</a:t>
            </a:r>
            <a:r>
              <a:rPr lang="en-US" altLang="en-US" sz="1100" i="1" dirty="0">
                <a:latin typeface="+mn-lt"/>
              </a:rPr>
              <a:t>. They are held in a residential type of facility if it is a massive human trafficking case involving multiple youth.  They are placed under an emergency hold with CPS. They are not arrested. We work quickly with CPS to arrange for their return to their home state. If it is a case of one youth, they are treated and placed as our status offenders.</a:t>
            </a: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2D7F01D4-0884-49C7-B24F-2C2CD5A48894}" type="slidenum">
              <a:rPr lang="en-US" altLang="en-US" smtClean="0"/>
              <a:pPr eaLnBrk="1" hangingPunct="1">
                <a:spcBef>
                  <a:spcPct val="0"/>
                </a:spcBef>
              </a:pPr>
              <a:t>13</a:t>
            </a:fld>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[Kari] </a:t>
            </a:r>
            <a:r>
              <a:rPr lang="en-US" altLang="en-US" sz="1100" dirty="0">
                <a:latin typeface="+mn-lt"/>
              </a:rPr>
              <a:t>How are accused delinquents and adjudicated delinquent juveniles treated differently in the courts?</a:t>
            </a: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2D7F01D4-0884-49C7-B24F-2C2CD5A48894}" type="slidenum">
              <a:rPr lang="en-US" altLang="en-US" smtClean="0"/>
              <a:pPr eaLnBrk="1" hangingPunct="1">
                <a:spcBef>
                  <a:spcPct val="0"/>
                </a:spcBef>
              </a:pPr>
              <a:t>14</a:t>
            </a:fld>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[Kari] </a:t>
            </a:r>
            <a:r>
              <a:rPr lang="en-US" altLang="en-US" sz="1100" dirty="0">
                <a:latin typeface="+mn-lt"/>
              </a:rPr>
              <a:t>About 90 percent of states surveyed allow for the secure detention of adjudicated delinquents for all or part of the sentence or disposition.</a:t>
            </a:r>
          </a:p>
          <a:p>
            <a:endParaRPr lang="en-US" altLang="en-US" sz="1100" dirty="0">
              <a:latin typeface="+mn-lt"/>
            </a:endParaRPr>
          </a:p>
          <a:p>
            <a:r>
              <a:rPr lang="en-US" altLang="en-US" sz="1100" dirty="0">
                <a:latin typeface="+mn-lt"/>
              </a:rPr>
              <a:t>100 percent of states surveyed allow for the secure detention of accused delinquents awaiting disposition.</a:t>
            </a: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D4C83CE8-297F-4ED7-B639-D26C8BD3EC2F}" type="slidenum">
              <a:rPr lang="en-US" altLang="en-US" smtClean="0"/>
              <a:pPr eaLnBrk="1" hangingPunct="1">
                <a:spcBef>
                  <a:spcPct val="0"/>
                </a:spcBef>
              </a:pPr>
              <a:t>15</a:t>
            </a:fld>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[Anne] </a:t>
            </a:r>
            <a:r>
              <a:rPr lang="en-US" altLang="en-US" sz="1100" dirty="0">
                <a:latin typeface="+mn-lt"/>
              </a:rPr>
              <a:t>Most home/demanding states are reluctant to work with parents or legal guardians (sometimes DCFS) and expend the time and energy to make plans for return when there is no guarantee that the youth will remain in the non-secure setting. How do you handle this situation?</a:t>
            </a: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A3F510D0-5449-4D80-AE02-37DDC8090399}" type="slidenum">
              <a:rPr lang="en-US" altLang="en-US" smtClean="0"/>
              <a:pPr eaLnBrk="1" hangingPunct="1">
                <a:spcBef>
                  <a:spcPct val="0"/>
                </a:spcBef>
              </a:pPr>
              <a:t>16</a:t>
            </a:fld>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[Dale] </a:t>
            </a:r>
            <a:r>
              <a:rPr lang="en-US" altLang="en-US" sz="1100" dirty="0">
                <a:latin typeface="+mn-lt"/>
              </a:rPr>
              <a:t>How do you detain a juvenile listed as a “Missing Person” in NCIC? What resistance do you encounter concerning state laws that don’t permit detaining a juvenile? </a:t>
            </a: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D6580A99-3D1F-4405-845D-56D3C76910A0}" type="slidenum">
              <a:rPr lang="en-US" altLang="en-US" smtClean="0"/>
              <a:pPr eaLnBrk="1" hangingPunct="1">
                <a:spcBef>
                  <a:spcPct val="0"/>
                </a:spcBef>
              </a:pPr>
              <a:t>17</a:t>
            </a:fld>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[Kari] </a:t>
            </a:r>
            <a:r>
              <a:rPr lang="en-US" altLang="en-US" sz="1100" dirty="0">
                <a:latin typeface="+mn-lt"/>
              </a:rPr>
              <a:t>How are accused delinquents and adjudicated delinquent juveniles treated differently in the courts?</a:t>
            </a: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2D7F01D4-0884-49C7-B24F-2C2CD5A48894}" type="slidenum">
              <a:rPr lang="en-US" altLang="en-US" smtClean="0"/>
              <a:pPr eaLnBrk="1" hangingPunct="1">
                <a:spcBef>
                  <a:spcPct val="0"/>
                </a:spcBef>
              </a:pPr>
              <a:t>18</a:t>
            </a:fld>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[Kari] </a:t>
            </a:r>
            <a:r>
              <a:rPr lang="en-US" altLang="en-US" sz="1100" dirty="0">
                <a:latin typeface="+mn-lt"/>
              </a:rPr>
              <a:t>Two runaways delinquents were located in NE due to receiving new charges.  They were absconders from IA, but there was no warrant yet, IA did not know they had run.  They were marked as runaways, but due to their age went to adult court on new charges.  The adult court set a bond and upon return to the detention center they were release.  There was no Form III and they were not returned as they should have been to IA because they were also runaway absconders.</a:t>
            </a: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B568E1CC-614C-4690-8A58-D2674BAE292A}" type="slidenum">
              <a:rPr lang="en-US" altLang="en-US" smtClean="0"/>
              <a:pPr eaLnBrk="1" hangingPunct="1">
                <a:spcBef>
                  <a:spcPct val="0"/>
                </a:spcBef>
              </a:pPr>
              <a:t>19</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j-lt"/>
              </a:rPr>
              <a:t>[Kari] </a:t>
            </a:r>
            <a:r>
              <a:rPr lang="en-US" altLang="en-US" sz="1100" dirty="0">
                <a:latin typeface="+mj-lt"/>
              </a:rPr>
              <a:t>Objective: </a:t>
            </a:r>
            <a:r>
              <a:rPr lang="en-US" altLang="en-US" sz="1100" i="1" dirty="0">
                <a:latin typeface="+mj-lt"/>
              </a:rPr>
              <a:t>How do ICJ Rules address secure detention and what are its implications? </a:t>
            </a:r>
            <a:endParaRPr lang="en-US" altLang="en-US" sz="1100" dirty="0">
              <a:latin typeface="+mj-lt"/>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85AA2EA7-5344-4559-9E53-BF1111A9AF2D}" type="slidenum">
              <a:rPr lang="en-US" altLang="en-US" smtClean="0"/>
              <a:pPr eaLnBrk="1" hangingPunct="1">
                <a:spcBef>
                  <a:spcPct val="0"/>
                </a:spcBef>
              </a:pPr>
              <a:t>2</a:t>
            </a:fld>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[Dale]</a:t>
            </a:r>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B568E1CC-614C-4690-8A58-D2674BAE292A}" type="slidenum">
              <a:rPr lang="en-US" altLang="en-US" smtClean="0"/>
              <a:pPr eaLnBrk="1" hangingPunct="1">
                <a:spcBef>
                  <a:spcPct val="0"/>
                </a:spcBef>
              </a:pPr>
              <a:t>20</a:t>
            </a:fld>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[Kari] </a:t>
            </a:r>
            <a:r>
              <a:rPr lang="en-US" altLang="en-US" sz="1100" dirty="0">
                <a:latin typeface="+mn-lt"/>
              </a:rPr>
              <a:t>One runaway was located in NE, there was no NCIC broadcast at that time, but the juvenile reported running and being on probation in the other state.  The runaway was held, but upon further investigation it was found the runaway did not have a warrant and that state did not want him to return.  The mother lived in NE and the state supported release to her.  Our detention facility was upset, thinking they held a runaway incorrectly and also wanting to know who would pay while we were working out a case.  We let them know the rules allow a state to investigate these issues first and release if necessary.</a:t>
            </a:r>
            <a:endParaRPr lang="en-US" altLang="en-US" sz="1100" b="1" dirty="0">
              <a:latin typeface="+mn-lt"/>
            </a:endParaRPr>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CF5A4214-EB05-4C91-9361-CCD96833DC8B}" type="slidenum">
              <a:rPr lang="en-US" altLang="en-US" smtClean="0"/>
              <a:pPr eaLnBrk="1" hangingPunct="1">
                <a:spcBef>
                  <a:spcPct val="0"/>
                </a:spcBef>
              </a:pPr>
              <a:t>21</a:t>
            </a:fld>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smtClean="0"/>
              <a:t>[Dale]</a:t>
            </a:r>
            <a:r>
              <a:rPr lang="en-US" altLang="en-US" b="0" dirty="0" smtClean="0"/>
              <a:t> If</a:t>
            </a:r>
            <a:r>
              <a:rPr lang="en-US" altLang="en-US" b="0" baseline="0" dirty="0" smtClean="0"/>
              <a:t> a juvenile is found/picked up by law enforcement in State A and the juvenile discloses he is a runaway from State B, but there is no hit in the NCIC, what is the ICJ Office’s responsibility in both states?</a:t>
            </a:r>
            <a:endParaRPr lang="en-US" altLang="en-US" dirty="0" smtClean="0"/>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D3B0FA2F-3639-4BBD-B8D7-6B28FA3E53F6}" type="slidenum">
              <a:rPr lang="en-US" altLang="en-US" smtClean="0"/>
              <a:pPr eaLnBrk="1" hangingPunct="1">
                <a:spcBef>
                  <a:spcPct val="0"/>
                </a:spcBef>
              </a:pPr>
              <a:t>22</a:t>
            </a:fld>
            <a:endParaRPr lang="en-US" alt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smtClean="0"/>
              <a:t>[Kari] </a:t>
            </a:r>
            <a:r>
              <a:rPr lang="en-US" altLang="en-US" dirty="0" smtClean="0"/>
              <a:t>NE specific, our detention center also has a staff secure in the facility, we would like not violent runaways to be placed at staff secure, our detention center believe they get to make the decision of secure or staff secure, not our officers.  This is just a concern because you can have a non-delinquent runaway that might be harmed due to detention.</a:t>
            </a:r>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D3B0FA2F-3639-4BBD-B8D7-6B28FA3E53F6}" type="slidenum">
              <a:rPr lang="en-US" altLang="en-US" smtClean="0"/>
              <a:pPr eaLnBrk="1" hangingPunct="1">
                <a:spcBef>
                  <a:spcPct val="0"/>
                </a:spcBef>
              </a:pPr>
              <a:t>23</a:t>
            </a:fld>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smtClean="0">
                <a:latin typeface="+mn-lt"/>
              </a:rPr>
              <a:t>[Rick]</a:t>
            </a:r>
            <a:r>
              <a:rPr lang="en-US" altLang="en-US" b="1" baseline="0" dirty="0" smtClean="0">
                <a:latin typeface="+mn-lt"/>
              </a:rPr>
              <a:t> </a:t>
            </a:r>
            <a:r>
              <a:rPr lang="en-US" altLang="en-US" dirty="0" smtClean="0">
                <a:latin typeface="+mn-lt"/>
              </a:rPr>
              <a:t>The National movement towards prohibiting secure detention of status offenders and non-delinquent juveniles is highlighted in the Coalition for Juvenile Justice’s Safety, Opportunity and Success or SOS Project. </a:t>
            </a:r>
          </a:p>
          <a:p>
            <a:endParaRPr lang="en-US" altLang="en-US" dirty="0" smtClean="0">
              <a:latin typeface="+mn-lt"/>
            </a:endParaRPr>
          </a:p>
          <a:p>
            <a:r>
              <a:rPr lang="en-US" altLang="en-US" dirty="0" smtClean="0">
                <a:latin typeface="+mn-lt"/>
              </a:rPr>
              <a:t>The SOS Project’s objective is to extend the efforts of the Juvenile Justice and Delinquency Act of Deinstitutionalization of Status Offenders.</a:t>
            </a:r>
          </a:p>
          <a:p>
            <a:endParaRPr lang="en-US" altLang="en-US" dirty="0" smtClean="0">
              <a:latin typeface="+mn-lt"/>
            </a:endParaRPr>
          </a:p>
          <a:p>
            <a:r>
              <a:rPr lang="en-US" altLang="en-US" dirty="0" smtClean="0">
                <a:latin typeface="+mn-lt"/>
              </a:rPr>
              <a:t>The SOS Project calls for:</a:t>
            </a:r>
          </a:p>
          <a:p>
            <a:r>
              <a:rPr lang="en-US" altLang="en-US" dirty="0" smtClean="0">
                <a:latin typeface="+mn-lt"/>
              </a:rPr>
              <a:t>1.  A phasing out of the VCO exception;</a:t>
            </a:r>
            <a:br>
              <a:rPr lang="en-US" altLang="en-US" dirty="0" smtClean="0">
                <a:latin typeface="+mn-lt"/>
              </a:rPr>
            </a:br>
            <a:r>
              <a:rPr lang="en-US" altLang="en-US" dirty="0" smtClean="0">
                <a:latin typeface="+mn-lt"/>
              </a:rPr>
              <a:t>2.  Increased federal resources;</a:t>
            </a:r>
            <a:br>
              <a:rPr lang="en-US" altLang="en-US" dirty="0" smtClean="0">
                <a:latin typeface="+mn-lt"/>
              </a:rPr>
            </a:br>
            <a:r>
              <a:rPr lang="en-US" altLang="en-US" dirty="0" smtClean="0">
                <a:latin typeface="+mn-lt"/>
              </a:rPr>
              <a:t>3.  Supports to help states expand family-connected and community-based</a:t>
            </a:r>
            <a:br>
              <a:rPr lang="en-US" altLang="en-US" dirty="0" smtClean="0">
                <a:latin typeface="+mn-lt"/>
              </a:rPr>
            </a:br>
            <a:r>
              <a:rPr lang="en-US" altLang="en-US" dirty="0" smtClean="0">
                <a:latin typeface="+mn-lt"/>
              </a:rPr>
              <a:t>     alternatives to detention; and</a:t>
            </a:r>
            <a:br>
              <a:rPr lang="en-US" altLang="en-US" dirty="0" smtClean="0">
                <a:latin typeface="+mn-lt"/>
              </a:rPr>
            </a:br>
            <a:r>
              <a:rPr lang="en-US" altLang="en-US" dirty="0" smtClean="0">
                <a:latin typeface="+mn-lt"/>
              </a:rPr>
              <a:t>4.  Formal juvenile court processes designed to meet the unique needs of status</a:t>
            </a:r>
            <a:br>
              <a:rPr lang="en-US" altLang="en-US" dirty="0" smtClean="0">
                <a:latin typeface="+mn-lt"/>
              </a:rPr>
            </a:br>
            <a:r>
              <a:rPr lang="en-US" altLang="en-US" dirty="0" smtClean="0">
                <a:latin typeface="+mn-lt"/>
              </a:rPr>
              <a:t>     offenders and non-delinquent youth. </a:t>
            </a:r>
          </a:p>
          <a:p>
            <a:endParaRPr lang="en-US" altLang="en-US" dirty="0" smtClean="0">
              <a:latin typeface="+mn-lt"/>
            </a:endParaRPr>
          </a:p>
          <a:p>
            <a:endParaRPr lang="en-US" altLang="en-US" dirty="0" smtClean="0">
              <a:latin typeface="+mn-lt"/>
            </a:endParaRPr>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8D048596-0DF9-4326-BB7D-52F3BCE6C962}" type="slidenum">
              <a:rPr lang="en-US" altLang="en-US" smtClean="0"/>
              <a:pPr eaLnBrk="1" hangingPunct="1">
                <a:spcBef>
                  <a:spcPct val="0"/>
                </a:spcBef>
              </a:pPr>
              <a:t>24</a:t>
            </a:fld>
            <a:endParaRPr lang="en-US" alt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Calibri" panose="020F0502020204030204" pitchFamily="34" charset="0"/>
              </a:rPr>
              <a:t>[Rick]</a:t>
            </a: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637D07CE-70C3-4933-AECA-75FC175DF7E5}" type="slidenum">
              <a:rPr lang="en-US" altLang="en-US" smtClean="0"/>
              <a:pPr eaLnBrk="1" hangingPunct="1">
                <a:spcBef>
                  <a:spcPct val="0"/>
                </a:spcBef>
              </a:pPr>
              <a:t>25</a:t>
            </a:fld>
            <a:endParaRPr lang="en-US" alt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dirty="0">
                <a:latin typeface="+mn-lt"/>
              </a:rPr>
              <a:t>Questions?</a:t>
            </a: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2D7F01D4-0884-49C7-B24F-2C2CD5A48894}" type="slidenum">
              <a:rPr lang="en-US" altLang="en-US" smtClean="0"/>
              <a:pPr eaLnBrk="1" hangingPunct="1">
                <a:spcBef>
                  <a:spcPct val="0"/>
                </a:spcBef>
              </a:pPr>
              <a:t>26</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[Rick]</a:t>
            </a: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AA16C7A1-C649-42AA-A65D-225A685EE999}" type="slidenum">
              <a:rPr lang="en-US" altLang="en-US" smtClean="0"/>
              <a:pPr eaLnBrk="1" hangingPunct="1">
                <a:spcBef>
                  <a:spcPct val="0"/>
                </a:spcBef>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[Kari]</a:t>
            </a:r>
            <a:endParaRPr lang="en-US" altLang="en-US" sz="1100" dirty="0">
              <a:latin typeface="+mn-lt"/>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EC60E00E-C36A-4838-9F21-DFCF5C861AAB}" type="slidenum">
              <a:rPr lang="en-US" altLang="en-US" smtClean="0"/>
              <a:pPr eaLnBrk="1" hangingPunct="1">
                <a:spcBef>
                  <a:spcPct val="0"/>
                </a:spcBef>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[Kari] </a:t>
            </a:r>
            <a:r>
              <a:rPr lang="en-US" altLang="en-US" sz="1100" dirty="0">
                <a:latin typeface="+mn-lt"/>
              </a:rPr>
              <a:t>ICJ Rules allow for the secure detention of non-delinquent runaways, accused status offenders, escapees, absconders and accused delinquents.</a:t>
            </a:r>
          </a:p>
          <a:p>
            <a:endParaRPr lang="en-US" altLang="en-US" sz="1100" dirty="0">
              <a:latin typeface="+mn-lt"/>
            </a:endParaRPr>
          </a:p>
          <a:p>
            <a:r>
              <a:rPr lang="en-US" altLang="en-US" sz="1100" dirty="0">
                <a:latin typeface="+mn-lt"/>
              </a:rPr>
              <a:t>Juveniles held in detention, pending non-voluntary return to the demanding state, may be held for a maximum of 90 calendar days. The home/demanding state's office shall maintain regular contact with the authorities preparing the requisition to ensure accurate preparation and timely delivery of said documents to minimize detention time. </a:t>
            </a:r>
          </a:p>
          <a:p>
            <a:endParaRPr lang="en-US" altLang="en-US" sz="1100" dirty="0">
              <a:latin typeface="+mn-lt"/>
            </a:endParaRP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D8E2BA5A-8069-437B-BB21-6DCE4597E909}" type="slidenum">
              <a:rPr lang="en-US" altLang="en-US" smtClean="0"/>
              <a:pPr eaLnBrk="1" hangingPunct="1">
                <a:spcBef>
                  <a:spcPct val="0"/>
                </a:spcBef>
              </a:pPr>
              <a:t>5</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[Kari] </a:t>
            </a:r>
            <a:r>
              <a:rPr lang="en-US" altLang="en-US" sz="1100" dirty="0">
                <a:latin typeface="+mn-lt"/>
              </a:rPr>
              <a:t>As a point of clarification, the ICJ Rules do not say a juvenile runaway </a:t>
            </a:r>
            <a:r>
              <a:rPr lang="en-US" altLang="en-US" sz="1100" u="sng" dirty="0">
                <a:latin typeface="+mn-lt"/>
              </a:rPr>
              <a:t>must</a:t>
            </a:r>
            <a:r>
              <a:rPr lang="en-US" altLang="en-US" sz="1100" dirty="0">
                <a:latin typeface="+mn-lt"/>
              </a:rPr>
              <a:t> be held in secure detention if held for longer than 24 hours. </a:t>
            </a:r>
          </a:p>
          <a:p>
            <a:endParaRPr lang="en-US" altLang="en-US" sz="1100" dirty="0">
              <a:latin typeface="+mn-lt"/>
            </a:endParaRPr>
          </a:p>
          <a:p>
            <a:r>
              <a:rPr lang="en-US" altLang="en-US" sz="1100" dirty="0">
                <a:latin typeface="+mn-lt"/>
              </a:rPr>
              <a:t>What is the difference between a secure facility and secure detention?</a:t>
            </a:r>
          </a:p>
          <a:p>
            <a:endParaRPr lang="en-US" altLang="en-US" sz="1100" dirty="0">
              <a:latin typeface="+mn-lt"/>
            </a:endParaRPr>
          </a:p>
          <a:p>
            <a:r>
              <a:rPr lang="en-US" altLang="en-US" sz="1100" dirty="0">
                <a:latin typeface="+mn-lt"/>
                <a:cs typeface="Arial" panose="020B0604020202020204" pitchFamily="34" charset="0"/>
              </a:rPr>
              <a:t>ICJ Rules defines ‘secure facility’ as “a facility which is approved for the holding of juveniles and is one which is either staff-secured or locked and which prohibits a juvenile in custody from leaving.”</a:t>
            </a: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EEA2258C-4918-4764-9DB2-A9593C8DE5B2}" type="slidenum">
              <a:rPr lang="en-US" altLang="en-US" smtClean="0"/>
              <a:pPr eaLnBrk="1" hangingPunct="1">
                <a:spcBef>
                  <a:spcPct val="0"/>
                </a:spcBef>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buClr>
                <a:srgbClr val="FFFFFF"/>
              </a:buClr>
              <a:buSzPct val="100000"/>
              <a:defRPr/>
            </a:pPr>
            <a:r>
              <a:rPr lang="en-US" sz="1100" b="1" kern="0" dirty="0">
                <a:latin typeface="+mn-lt"/>
                <a:cs typeface="Arial" pitchFamily="34" charset="0"/>
              </a:rPr>
              <a:t>[Rick] </a:t>
            </a:r>
            <a:r>
              <a:rPr lang="en-US" sz="1100" kern="0" dirty="0">
                <a:latin typeface="+mn-lt"/>
                <a:cs typeface="Arial" pitchFamily="34" charset="0"/>
              </a:rPr>
              <a:t>In order to enforce these ICJ Rules with the JJDPA and DSO in place, OJJDP excluded the ICJ from these requirements.</a:t>
            </a:r>
          </a:p>
          <a:p>
            <a:pPr>
              <a:spcBef>
                <a:spcPct val="20000"/>
              </a:spcBef>
              <a:buClr>
                <a:srgbClr val="FFFFFF"/>
              </a:buClr>
              <a:buSzPct val="100000"/>
              <a:defRPr/>
            </a:pPr>
            <a:endParaRPr lang="en-US" sz="1100" kern="0" dirty="0">
              <a:latin typeface="+mn-lt"/>
              <a:cs typeface="Arial" pitchFamily="34" charset="0"/>
            </a:endParaRPr>
          </a:p>
          <a:p>
            <a:pPr>
              <a:spcBef>
                <a:spcPct val="20000"/>
              </a:spcBef>
              <a:buClr>
                <a:srgbClr val="FFFFFF"/>
              </a:buClr>
              <a:buSzPct val="100000"/>
              <a:defRPr/>
            </a:pPr>
            <a:r>
              <a:rPr lang="en-US" sz="1100" kern="0" dirty="0">
                <a:latin typeface="+mn-lt"/>
                <a:cs typeface="Arial" pitchFamily="34" charset="0"/>
              </a:rPr>
              <a:t>The OJJDP Exclusion describes: </a:t>
            </a:r>
          </a:p>
          <a:p>
            <a:pPr>
              <a:spcBef>
                <a:spcPct val="20000"/>
              </a:spcBef>
              <a:buClr>
                <a:srgbClr val="FFFFFF"/>
              </a:buClr>
              <a:buSzPct val="100000"/>
              <a:defRPr/>
            </a:pPr>
            <a:endParaRPr lang="en-US" sz="1100" kern="0" dirty="0">
              <a:latin typeface="+mn-lt"/>
              <a:cs typeface="Arial" pitchFamily="34" charset="0"/>
            </a:endParaRPr>
          </a:p>
          <a:p>
            <a:pPr>
              <a:spcBef>
                <a:spcPct val="20000"/>
              </a:spcBef>
              <a:buClr>
                <a:srgbClr val="FFFFFF"/>
              </a:buClr>
              <a:buSzPct val="100000"/>
              <a:defRPr/>
            </a:pPr>
            <a:r>
              <a:rPr lang="en-US" sz="1100" kern="0" dirty="0">
                <a:latin typeface="+mn-lt"/>
                <a:cs typeface="Arial" pitchFamily="34" charset="0"/>
              </a:rPr>
              <a:t>Out-of-State runaways securely held beyond 24 hours solely for the purpose of being returned to proper custody in another state in response to a want, warrant, or request from a jurisdiction in the other state or pursuant to a court order must be reported as violations of the deinstitutionalization of status offenders requirements.  </a:t>
            </a:r>
          </a:p>
          <a:p>
            <a:pPr>
              <a:spcBef>
                <a:spcPct val="20000"/>
              </a:spcBef>
              <a:buClr>
                <a:srgbClr val="FFFFFF"/>
              </a:buClr>
              <a:buSzPct val="100000"/>
              <a:defRPr/>
            </a:pPr>
            <a:endParaRPr lang="en-US" sz="1100" kern="0" dirty="0">
              <a:latin typeface="+mn-lt"/>
              <a:cs typeface="Arial" pitchFamily="34" charset="0"/>
            </a:endParaRPr>
          </a:p>
          <a:p>
            <a:pPr>
              <a:spcBef>
                <a:spcPct val="20000"/>
              </a:spcBef>
              <a:buClr>
                <a:srgbClr val="FFFFFF"/>
              </a:buClr>
              <a:buSzPct val="100000"/>
              <a:defRPr/>
            </a:pPr>
            <a:r>
              <a:rPr lang="en-US" sz="1100" kern="0" dirty="0">
                <a:latin typeface="+mn-lt"/>
                <a:cs typeface="Arial" pitchFamily="34" charset="0"/>
              </a:rPr>
              <a:t>Juveniles held pursuant to the Interstate Compact for Juveniles enacted by the state are excluded from the deinstitutionalization of status offenders requirements in total. </a:t>
            </a:r>
          </a:p>
          <a:p>
            <a:pPr>
              <a:spcBef>
                <a:spcPct val="20000"/>
              </a:spcBef>
              <a:buClr>
                <a:srgbClr val="FFFFFF"/>
              </a:buClr>
              <a:buSzPct val="100000"/>
              <a:defRPr/>
            </a:pPr>
            <a:endParaRPr lang="en-US" altLang="en-US" sz="1100" kern="0" dirty="0">
              <a:latin typeface="+mn-lt"/>
              <a:cs typeface="Arial" pitchFamily="34" charset="0"/>
            </a:endParaRPr>
          </a:p>
          <a:p>
            <a:pPr>
              <a:defRPr/>
            </a:pPr>
            <a:endParaRPr lang="en-US" altLang="en-US" sz="1100" dirty="0">
              <a:latin typeface="+mn-lt"/>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C896683F-0F2A-4D6E-A14F-9D103D3135A3}" type="slidenum">
              <a:rPr lang="en-US" altLang="en-US" smtClean="0"/>
              <a:pPr eaLnBrk="1" hangingPunct="1">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66470">
              <a:defRPr/>
            </a:pPr>
            <a:r>
              <a:rPr lang="en-US" altLang="en-US" sz="1100" b="1" kern="0" dirty="0">
                <a:latin typeface="+mn-lt"/>
                <a:cs typeface="Arial" pitchFamily="34" charset="0"/>
              </a:rPr>
              <a:t>[Kari] </a:t>
            </a:r>
            <a:r>
              <a:rPr lang="en-US" altLang="en-US" sz="1100" kern="0" dirty="0">
                <a:latin typeface="+mn-lt"/>
                <a:cs typeface="Arial" pitchFamily="34" charset="0"/>
              </a:rPr>
              <a:t>Even with these exclusions in place, ICJ Compact Offices face resistance from state and local courts who are trying to enforce state and local laws. </a:t>
            </a:r>
            <a:endParaRPr lang="en-US" altLang="en-US" sz="1100" dirty="0">
              <a:latin typeface="+mn-lt"/>
            </a:endParaRPr>
          </a:p>
          <a:p>
            <a:endParaRPr lang="en-US" altLang="en-US" sz="1100" dirty="0">
              <a:latin typeface="+mn-lt"/>
            </a:endParaRPr>
          </a:p>
          <a:p>
            <a:r>
              <a:rPr lang="en-US" altLang="en-US" sz="1100" dirty="0">
                <a:latin typeface="+mn-lt"/>
              </a:rPr>
              <a:t>To get a better understanding of state experiences, the National Office hosted a survey with several questions regarding secure detention. We wanted to learn what states are actually facing. </a:t>
            </a:r>
          </a:p>
          <a:p>
            <a:endParaRPr lang="en-US" altLang="en-US" sz="1100" dirty="0">
              <a:latin typeface="+mn-lt"/>
            </a:endParaRPr>
          </a:p>
          <a:p>
            <a:r>
              <a:rPr lang="en-US" altLang="en-US" sz="1100" dirty="0">
                <a:latin typeface="+mn-lt"/>
              </a:rPr>
              <a:t>We asked if state Compact Offices faced resistance from courts for applying the OJJDP Exclusion in ICJ cases.</a:t>
            </a:r>
          </a:p>
          <a:p>
            <a:r>
              <a:rPr lang="en-US" altLang="en-US" sz="1100" dirty="0">
                <a:latin typeface="+mn-lt"/>
              </a:rPr>
              <a:t>About fifty percent of states surveyed face resistance from courts when using the OJJDP Exclusion to detain ICJ juveniles. </a:t>
            </a:r>
          </a:p>
          <a:p>
            <a:endParaRPr lang="en-US" altLang="en-US" sz="1100" dirty="0">
              <a:latin typeface="+mn-lt"/>
            </a:endParaRPr>
          </a:p>
          <a:p>
            <a:endParaRPr lang="en-US" altLang="en-US" sz="1100" dirty="0">
              <a:latin typeface="+mn-lt"/>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D4C83CE8-297F-4ED7-B639-D26C8BD3EC2F}" type="slidenum">
              <a:rPr lang="en-US" altLang="en-US" smtClean="0"/>
              <a:pPr eaLnBrk="1" hangingPunct="1">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z="1100" b="1" dirty="0">
                <a:latin typeface="+mn-lt"/>
              </a:rPr>
              <a:t>[Kari] </a:t>
            </a:r>
            <a:r>
              <a:rPr lang="en-US" altLang="en-US" sz="1100" dirty="0">
                <a:latin typeface="+mn-lt"/>
              </a:rPr>
              <a:t>How does ICJ work with the courts when a juvenile runaway or status offender is involved?</a:t>
            </a: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300">
                <a:solidFill>
                  <a:schemeClr val="tx1"/>
                </a:solidFill>
                <a:latin typeface="Arial" charset="0"/>
                <a:cs typeface="Arial" charset="0"/>
              </a:defRPr>
            </a:lvl1pPr>
            <a:lvl2pPr marL="785257" indent="-302021" eaLnBrk="0" hangingPunct="0">
              <a:spcBef>
                <a:spcPct val="30000"/>
              </a:spcBef>
              <a:defRPr sz="1300">
                <a:solidFill>
                  <a:schemeClr val="tx1"/>
                </a:solidFill>
                <a:latin typeface="Arial" charset="0"/>
                <a:cs typeface="Arial" charset="0"/>
              </a:defRPr>
            </a:lvl2pPr>
            <a:lvl3pPr marL="1208088" indent="-241617" eaLnBrk="0" hangingPunct="0">
              <a:spcBef>
                <a:spcPct val="30000"/>
              </a:spcBef>
              <a:defRPr sz="1300">
                <a:solidFill>
                  <a:schemeClr val="tx1"/>
                </a:solidFill>
                <a:latin typeface="Arial" charset="0"/>
                <a:cs typeface="Arial" charset="0"/>
              </a:defRPr>
            </a:lvl3pPr>
            <a:lvl4pPr marL="1691323" indent="-241617" eaLnBrk="0" hangingPunct="0">
              <a:spcBef>
                <a:spcPct val="30000"/>
              </a:spcBef>
              <a:defRPr sz="1300">
                <a:solidFill>
                  <a:schemeClr val="tx1"/>
                </a:solidFill>
                <a:latin typeface="Arial" charset="0"/>
                <a:cs typeface="Arial" charset="0"/>
              </a:defRPr>
            </a:lvl4pPr>
            <a:lvl5pPr marL="2174559" indent="-241617" eaLnBrk="0" hangingPunct="0">
              <a:spcBef>
                <a:spcPct val="30000"/>
              </a:spcBef>
              <a:defRPr sz="1300">
                <a:solidFill>
                  <a:schemeClr val="tx1"/>
                </a:solidFill>
                <a:latin typeface="Arial" charset="0"/>
                <a:cs typeface="Arial" charset="0"/>
              </a:defRPr>
            </a:lvl5pPr>
            <a:lvl6pPr marL="2657795" indent="-241617" eaLnBrk="0" fontAlgn="base" hangingPunct="0">
              <a:spcBef>
                <a:spcPct val="30000"/>
              </a:spcBef>
              <a:spcAft>
                <a:spcPct val="0"/>
              </a:spcAft>
              <a:defRPr sz="1300">
                <a:solidFill>
                  <a:schemeClr val="tx1"/>
                </a:solidFill>
                <a:latin typeface="Arial" charset="0"/>
                <a:cs typeface="Arial" charset="0"/>
              </a:defRPr>
            </a:lvl6pPr>
            <a:lvl7pPr marL="3141029" indent="-241617" eaLnBrk="0" fontAlgn="base" hangingPunct="0">
              <a:spcBef>
                <a:spcPct val="30000"/>
              </a:spcBef>
              <a:spcAft>
                <a:spcPct val="0"/>
              </a:spcAft>
              <a:defRPr sz="1300">
                <a:solidFill>
                  <a:schemeClr val="tx1"/>
                </a:solidFill>
                <a:latin typeface="Arial" charset="0"/>
                <a:cs typeface="Arial" charset="0"/>
              </a:defRPr>
            </a:lvl7pPr>
            <a:lvl8pPr marL="3624265" indent="-241617" eaLnBrk="0" fontAlgn="base" hangingPunct="0">
              <a:spcBef>
                <a:spcPct val="30000"/>
              </a:spcBef>
              <a:spcAft>
                <a:spcPct val="0"/>
              </a:spcAft>
              <a:defRPr sz="1300">
                <a:solidFill>
                  <a:schemeClr val="tx1"/>
                </a:solidFill>
                <a:latin typeface="Arial" charset="0"/>
                <a:cs typeface="Arial" charset="0"/>
              </a:defRPr>
            </a:lvl8pPr>
            <a:lvl9pPr marL="4107501" indent="-241617" eaLnBrk="0" fontAlgn="base" hangingPunct="0">
              <a:spcBef>
                <a:spcPct val="30000"/>
              </a:spcBef>
              <a:spcAft>
                <a:spcPct val="0"/>
              </a:spcAft>
              <a:defRPr sz="1300">
                <a:solidFill>
                  <a:schemeClr val="tx1"/>
                </a:solidFill>
                <a:latin typeface="Arial" charset="0"/>
                <a:cs typeface="Arial" charset="0"/>
              </a:defRPr>
            </a:lvl9pPr>
          </a:lstStyle>
          <a:p>
            <a:pPr eaLnBrk="1" hangingPunct="1">
              <a:spcBef>
                <a:spcPct val="0"/>
              </a:spcBef>
            </a:pPr>
            <a:fld id="{EC60E00E-C36A-4838-9F21-DFCF5C861AAB}" type="slidenum">
              <a:rPr lang="en-US" altLang="en-US" smtClean="0"/>
              <a:pPr eaLnBrk="1" hangingPunct="1">
                <a:spcBef>
                  <a:spcPct val="0"/>
                </a:spcBef>
              </a:pPr>
              <a:t>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2701925" y="2130425"/>
            <a:ext cx="4800600" cy="1470025"/>
          </a:xfrm>
        </p:spPr>
        <p:txBody>
          <a:bodyPr anchor="ctr"/>
          <a:lstStyle>
            <a:lvl1pPr>
              <a:defRPr/>
            </a:lvl1pPr>
          </a:lstStyle>
          <a:p>
            <a:r>
              <a:rPr lang="en-US" smtClean="0"/>
              <a:t>Click to edit Master title style</a:t>
            </a:r>
            <a:endParaRPr lang="en-US"/>
          </a:p>
        </p:txBody>
      </p:sp>
      <p:sp>
        <p:nvSpPr>
          <p:cNvPr id="22531" name="Rectangle 3"/>
          <p:cNvSpPr>
            <a:spLocks noGrp="1" noChangeArrowheads="1"/>
          </p:cNvSpPr>
          <p:nvPr>
            <p:ph type="subTitle" idx="1"/>
          </p:nvPr>
        </p:nvSpPr>
        <p:spPr>
          <a:xfrm>
            <a:off x="2701925" y="3886200"/>
            <a:ext cx="4114800" cy="1752600"/>
          </a:xfrm>
        </p:spPr>
        <p:txBody>
          <a:bodyPr/>
          <a:lstStyle>
            <a:lvl1pPr marL="0" indent="0">
              <a:buClr>
                <a:srgbClr val="FFFFFF"/>
              </a:buClr>
              <a:buFontTx/>
              <a:buNone/>
              <a:defRPr/>
            </a:lvl1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619875"/>
            <a:ext cx="2133600" cy="476250"/>
          </a:xfrm>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Serving Juveniles While Protecting Communities</a:t>
            </a:r>
          </a:p>
        </p:txBody>
      </p:sp>
      <p:sp>
        <p:nvSpPr>
          <p:cNvPr id="6" name="Rectangle 6"/>
          <p:cNvSpPr>
            <a:spLocks noGrp="1" noChangeArrowheads="1"/>
          </p:cNvSpPr>
          <p:nvPr>
            <p:ph type="sldNum" sz="quarter" idx="12"/>
          </p:nvPr>
        </p:nvSpPr>
        <p:spPr/>
        <p:txBody>
          <a:bodyPr/>
          <a:lstStyle>
            <a:lvl1pPr>
              <a:defRPr/>
            </a:lvl1pPr>
          </a:lstStyle>
          <a:p>
            <a:pPr>
              <a:defRPr/>
            </a:pPr>
            <a:fld id="{21B5E95E-EEF5-437E-A0C8-33DB38D79324}" type="slidenum">
              <a:rPr lang="en-US"/>
              <a:pPr>
                <a:defRPr/>
              </a:pPr>
              <a:t>‹#›</a:t>
            </a:fld>
            <a:endParaRPr lang="en-US"/>
          </a:p>
        </p:txBody>
      </p:sp>
    </p:spTree>
    <p:extLst>
      <p:ext uri="{BB962C8B-B14F-4D97-AF65-F5344CB8AC3E}">
        <p14:creationId xmlns:p14="http://schemas.microsoft.com/office/powerpoint/2010/main" val="1489342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Serving Juveniles While Protecting Communities</a:t>
            </a:r>
          </a:p>
        </p:txBody>
      </p:sp>
      <p:sp>
        <p:nvSpPr>
          <p:cNvPr id="6" name="Rectangle 6"/>
          <p:cNvSpPr>
            <a:spLocks noGrp="1" noChangeArrowheads="1"/>
          </p:cNvSpPr>
          <p:nvPr>
            <p:ph type="sldNum" sz="quarter" idx="12"/>
          </p:nvPr>
        </p:nvSpPr>
        <p:spPr>
          <a:ln/>
        </p:spPr>
        <p:txBody>
          <a:bodyPr/>
          <a:lstStyle>
            <a:lvl1pPr>
              <a:defRPr/>
            </a:lvl1pPr>
          </a:lstStyle>
          <a:p>
            <a:pPr>
              <a:defRPr/>
            </a:pPr>
            <a:fld id="{F3AEDF89-4652-494B-9036-C8D54963A1C0}" type="slidenum">
              <a:rPr lang="en-US"/>
              <a:pPr>
                <a:defRPr/>
              </a:pPr>
              <a:t>‹#›</a:t>
            </a:fld>
            <a:endParaRPr lang="en-US"/>
          </a:p>
        </p:txBody>
      </p:sp>
    </p:spTree>
    <p:extLst>
      <p:ext uri="{BB962C8B-B14F-4D97-AF65-F5344CB8AC3E}">
        <p14:creationId xmlns:p14="http://schemas.microsoft.com/office/powerpoint/2010/main" val="2708301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39025" y="274638"/>
            <a:ext cx="15811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693988" y="274638"/>
            <a:ext cx="4592637"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Serving Juveniles While Protecting Communities</a:t>
            </a:r>
          </a:p>
        </p:txBody>
      </p:sp>
      <p:sp>
        <p:nvSpPr>
          <p:cNvPr id="6" name="Rectangle 6"/>
          <p:cNvSpPr>
            <a:spLocks noGrp="1" noChangeArrowheads="1"/>
          </p:cNvSpPr>
          <p:nvPr>
            <p:ph type="sldNum" sz="quarter" idx="12"/>
          </p:nvPr>
        </p:nvSpPr>
        <p:spPr>
          <a:ln/>
        </p:spPr>
        <p:txBody>
          <a:bodyPr/>
          <a:lstStyle>
            <a:lvl1pPr>
              <a:defRPr/>
            </a:lvl1pPr>
          </a:lstStyle>
          <a:p>
            <a:pPr>
              <a:defRPr/>
            </a:pPr>
            <a:fld id="{617EB695-F6F5-4C89-969C-13A57BD3B5CC}" type="slidenum">
              <a:rPr lang="en-US"/>
              <a:pPr>
                <a:defRPr/>
              </a:pPr>
              <a:t>‹#›</a:t>
            </a:fld>
            <a:endParaRPr lang="en-US"/>
          </a:p>
        </p:txBody>
      </p:sp>
    </p:spTree>
    <p:extLst>
      <p:ext uri="{BB962C8B-B14F-4D97-AF65-F5344CB8AC3E}">
        <p14:creationId xmlns:p14="http://schemas.microsoft.com/office/powerpoint/2010/main" val="161831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Serving Juveniles While Protecting Communities</a:t>
            </a:r>
          </a:p>
        </p:txBody>
      </p:sp>
      <p:sp>
        <p:nvSpPr>
          <p:cNvPr id="6" name="Rectangle 6"/>
          <p:cNvSpPr>
            <a:spLocks noGrp="1" noChangeArrowheads="1"/>
          </p:cNvSpPr>
          <p:nvPr>
            <p:ph type="sldNum" sz="quarter" idx="12"/>
          </p:nvPr>
        </p:nvSpPr>
        <p:spPr>
          <a:ln/>
        </p:spPr>
        <p:txBody>
          <a:bodyPr/>
          <a:lstStyle>
            <a:lvl1pPr>
              <a:defRPr/>
            </a:lvl1pPr>
          </a:lstStyle>
          <a:p>
            <a:pPr>
              <a:defRPr/>
            </a:pPr>
            <a:fld id="{FF7D6BFC-6755-44DF-AFE7-05BBE3DBCBE6}" type="slidenum">
              <a:rPr lang="en-US"/>
              <a:pPr>
                <a:defRPr/>
              </a:pPr>
              <a:t>‹#›</a:t>
            </a:fld>
            <a:endParaRPr lang="en-US"/>
          </a:p>
        </p:txBody>
      </p:sp>
    </p:spTree>
    <p:extLst>
      <p:ext uri="{BB962C8B-B14F-4D97-AF65-F5344CB8AC3E}">
        <p14:creationId xmlns:p14="http://schemas.microsoft.com/office/powerpoint/2010/main" val="3993448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Serving Juveniles While Protecting Communities</a:t>
            </a:r>
          </a:p>
        </p:txBody>
      </p:sp>
      <p:sp>
        <p:nvSpPr>
          <p:cNvPr id="6" name="Rectangle 6"/>
          <p:cNvSpPr>
            <a:spLocks noGrp="1" noChangeArrowheads="1"/>
          </p:cNvSpPr>
          <p:nvPr>
            <p:ph type="sldNum" sz="quarter" idx="12"/>
          </p:nvPr>
        </p:nvSpPr>
        <p:spPr>
          <a:ln/>
        </p:spPr>
        <p:txBody>
          <a:bodyPr/>
          <a:lstStyle>
            <a:lvl1pPr>
              <a:defRPr/>
            </a:lvl1pPr>
          </a:lstStyle>
          <a:p>
            <a:pPr>
              <a:defRPr/>
            </a:pPr>
            <a:fld id="{F732BA13-F735-436C-90AA-29AF5EDBBDB4}" type="slidenum">
              <a:rPr lang="en-US"/>
              <a:pPr>
                <a:defRPr/>
              </a:pPr>
              <a:t>‹#›</a:t>
            </a:fld>
            <a:endParaRPr lang="en-US"/>
          </a:p>
        </p:txBody>
      </p:sp>
    </p:spTree>
    <p:extLst>
      <p:ext uri="{BB962C8B-B14F-4D97-AF65-F5344CB8AC3E}">
        <p14:creationId xmlns:p14="http://schemas.microsoft.com/office/powerpoint/2010/main" val="3108877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693988" y="1600200"/>
            <a:ext cx="30861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32488" y="1600200"/>
            <a:ext cx="308768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Serving Juveniles While Protecting Communities</a:t>
            </a:r>
          </a:p>
        </p:txBody>
      </p:sp>
      <p:sp>
        <p:nvSpPr>
          <p:cNvPr id="7" name="Rectangle 6"/>
          <p:cNvSpPr>
            <a:spLocks noGrp="1" noChangeArrowheads="1"/>
          </p:cNvSpPr>
          <p:nvPr>
            <p:ph type="sldNum" sz="quarter" idx="12"/>
          </p:nvPr>
        </p:nvSpPr>
        <p:spPr>
          <a:ln/>
        </p:spPr>
        <p:txBody>
          <a:bodyPr/>
          <a:lstStyle>
            <a:lvl1pPr>
              <a:defRPr/>
            </a:lvl1pPr>
          </a:lstStyle>
          <a:p>
            <a:pPr>
              <a:defRPr/>
            </a:pPr>
            <a:fld id="{F197F846-4214-4AF4-8B08-C67761B5DB56}" type="slidenum">
              <a:rPr lang="en-US"/>
              <a:pPr>
                <a:defRPr/>
              </a:pPr>
              <a:t>‹#›</a:t>
            </a:fld>
            <a:endParaRPr lang="en-US"/>
          </a:p>
        </p:txBody>
      </p:sp>
    </p:spTree>
    <p:extLst>
      <p:ext uri="{BB962C8B-B14F-4D97-AF65-F5344CB8AC3E}">
        <p14:creationId xmlns:p14="http://schemas.microsoft.com/office/powerpoint/2010/main" val="44984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Serving Juveniles While Protecting Communities</a:t>
            </a:r>
          </a:p>
        </p:txBody>
      </p:sp>
      <p:sp>
        <p:nvSpPr>
          <p:cNvPr id="9" name="Rectangle 6"/>
          <p:cNvSpPr>
            <a:spLocks noGrp="1" noChangeArrowheads="1"/>
          </p:cNvSpPr>
          <p:nvPr>
            <p:ph type="sldNum" sz="quarter" idx="12"/>
          </p:nvPr>
        </p:nvSpPr>
        <p:spPr>
          <a:ln/>
        </p:spPr>
        <p:txBody>
          <a:bodyPr/>
          <a:lstStyle>
            <a:lvl1pPr>
              <a:defRPr/>
            </a:lvl1pPr>
          </a:lstStyle>
          <a:p>
            <a:pPr>
              <a:defRPr/>
            </a:pPr>
            <a:fld id="{F5001B07-29AB-4F7A-8F9D-EA32A14CFAFF}" type="slidenum">
              <a:rPr lang="en-US"/>
              <a:pPr>
                <a:defRPr/>
              </a:pPr>
              <a:t>‹#›</a:t>
            </a:fld>
            <a:endParaRPr lang="en-US"/>
          </a:p>
        </p:txBody>
      </p:sp>
    </p:spTree>
    <p:extLst>
      <p:ext uri="{BB962C8B-B14F-4D97-AF65-F5344CB8AC3E}">
        <p14:creationId xmlns:p14="http://schemas.microsoft.com/office/powerpoint/2010/main" val="1170155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Serving Juveniles While Protecting Communities</a:t>
            </a:r>
          </a:p>
        </p:txBody>
      </p:sp>
      <p:sp>
        <p:nvSpPr>
          <p:cNvPr id="5" name="Rectangle 6"/>
          <p:cNvSpPr>
            <a:spLocks noGrp="1" noChangeArrowheads="1"/>
          </p:cNvSpPr>
          <p:nvPr>
            <p:ph type="sldNum" sz="quarter" idx="12"/>
          </p:nvPr>
        </p:nvSpPr>
        <p:spPr>
          <a:ln/>
        </p:spPr>
        <p:txBody>
          <a:bodyPr/>
          <a:lstStyle>
            <a:lvl1pPr>
              <a:defRPr/>
            </a:lvl1pPr>
          </a:lstStyle>
          <a:p>
            <a:pPr>
              <a:defRPr/>
            </a:pPr>
            <a:fld id="{DB572B6B-5138-4C20-9BCB-444272E52A57}" type="slidenum">
              <a:rPr lang="en-US"/>
              <a:pPr>
                <a:defRPr/>
              </a:pPr>
              <a:t>‹#›</a:t>
            </a:fld>
            <a:endParaRPr lang="en-US"/>
          </a:p>
        </p:txBody>
      </p:sp>
    </p:spTree>
    <p:extLst>
      <p:ext uri="{BB962C8B-B14F-4D97-AF65-F5344CB8AC3E}">
        <p14:creationId xmlns:p14="http://schemas.microsoft.com/office/powerpoint/2010/main" val="2650532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Serving Juveniles While Protecting Communities</a:t>
            </a:r>
          </a:p>
        </p:txBody>
      </p:sp>
      <p:sp>
        <p:nvSpPr>
          <p:cNvPr id="4" name="Rectangle 6"/>
          <p:cNvSpPr>
            <a:spLocks noGrp="1" noChangeArrowheads="1"/>
          </p:cNvSpPr>
          <p:nvPr>
            <p:ph type="sldNum" sz="quarter" idx="12"/>
          </p:nvPr>
        </p:nvSpPr>
        <p:spPr>
          <a:ln/>
        </p:spPr>
        <p:txBody>
          <a:bodyPr/>
          <a:lstStyle>
            <a:lvl1pPr>
              <a:defRPr/>
            </a:lvl1pPr>
          </a:lstStyle>
          <a:p>
            <a:pPr>
              <a:defRPr/>
            </a:pPr>
            <a:fld id="{F2E908DA-D62E-4CD8-A970-9306E1BF4C32}" type="slidenum">
              <a:rPr lang="en-US"/>
              <a:pPr>
                <a:defRPr/>
              </a:pPr>
              <a:t>‹#›</a:t>
            </a:fld>
            <a:endParaRPr lang="en-US"/>
          </a:p>
        </p:txBody>
      </p:sp>
    </p:spTree>
    <p:extLst>
      <p:ext uri="{BB962C8B-B14F-4D97-AF65-F5344CB8AC3E}">
        <p14:creationId xmlns:p14="http://schemas.microsoft.com/office/powerpoint/2010/main" val="1099014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Serving Juveniles While Protecting Communities</a:t>
            </a:r>
          </a:p>
        </p:txBody>
      </p:sp>
      <p:sp>
        <p:nvSpPr>
          <p:cNvPr id="7" name="Rectangle 6"/>
          <p:cNvSpPr>
            <a:spLocks noGrp="1" noChangeArrowheads="1"/>
          </p:cNvSpPr>
          <p:nvPr>
            <p:ph type="sldNum" sz="quarter" idx="12"/>
          </p:nvPr>
        </p:nvSpPr>
        <p:spPr>
          <a:ln/>
        </p:spPr>
        <p:txBody>
          <a:bodyPr/>
          <a:lstStyle>
            <a:lvl1pPr>
              <a:defRPr/>
            </a:lvl1pPr>
          </a:lstStyle>
          <a:p>
            <a:pPr>
              <a:defRPr/>
            </a:pPr>
            <a:fld id="{FC75DEC5-C04E-495D-9C78-73962607CAF1}" type="slidenum">
              <a:rPr lang="en-US"/>
              <a:pPr>
                <a:defRPr/>
              </a:pPr>
              <a:t>‹#›</a:t>
            </a:fld>
            <a:endParaRPr lang="en-US"/>
          </a:p>
        </p:txBody>
      </p:sp>
    </p:spTree>
    <p:extLst>
      <p:ext uri="{BB962C8B-B14F-4D97-AF65-F5344CB8AC3E}">
        <p14:creationId xmlns:p14="http://schemas.microsoft.com/office/powerpoint/2010/main" val="228474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Serving Juveniles While Protecting Communities</a:t>
            </a:r>
          </a:p>
        </p:txBody>
      </p:sp>
      <p:sp>
        <p:nvSpPr>
          <p:cNvPr id="7" name="Rectangle 6"/>
          <p:cNvSpPr>
            <a:spLocks noGrp="1" noChangeArrowheads="1"/>
          </p:cNvSpPr>
          <p:nvPr>
            <p:ph type="sldNum" sz="quarter" idx="12"/>
          </p:nvPr>
        </p:nvSpPr>
        <p:spPr>
          <a:ln/>
        </p:spPr>
        <p:txBody>
          <a:bodyPr/>
          <a:lstStyle>
            <a:lvl1pPr>
              <a:defRPr/>
            </a:lvl1pPr>
          </a:lstStyle>
          <a:p>
            <a:pPr>
              <a:defRPr/>
            </a:pPr>
            <a:fld id="{1D86CE6E-29AB-43A5-A9E0-B47EFD32B7AB}" type="slidenum">
              <a:rPr lang="en-US"/>
              <a:pPr>
                <a:defRPr/>
              </a:pPr>
              <a:t>‹#›</a:t>
            </a:fld>
            <a:endParaRPr lang="en-US"/>
          </a:p>
        </p:txBody>
      </p:sp>
    </p:spTree>
    <p:extLst>
      <p:ext uri="{BB962C8B-B14F-4D97-AF65-F5344CB8AC3E}">
        <p14:creationId xmlns:p14="http://schemas.microsoft.com/office/powerpoint/2010/main" val="1469071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custDataLst>
              <p:tags r:id="rId13"/>
            </p:custDataLst>
          </p:nvPr>
        </p:nvSpPr>
        <p:spPr bwMode="auto">
          <a:xfrm>
            <a:off x="2703513" y="274638"/>
            <a:ext cx="63166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custDataLst>
              <p:tags r:id="rId14"/>
            </p:custDataLst>
          </p:nvPr>
        </p:nvSpPr>
        <p:spPr bwMode="auto">
          <a:xfrm>
            <a:off x="2693988" y="1600200"/>
            <a:ext cx="6326187"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Serving Juveniles While Protecting Communities</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84D9AB8-A946-4B5E-8A97-A7874D36349A}" type="slidenum">
              <a:rPr lang="en-US"/>
              <a:pPr>
                <a:defRPr/>
              </a:pPr>
              <a:t>‹#›</a:t>
            </a:fld>
            <a:endParaRPr lang="en-US"/>
          </a:p>
        </p:txBody>
      </p:sp>
      <p:sp>
        <p:nvSpPr>
          <p:cNvPr id="8" name="Rectangle 7"/>
          <p:cNvSpPr/>
          <p:nvPr userDrawn="1"/>
        </p:nvSpPr>
        <p:spPr>
          <a:xfrm>
            <a:off x="0" y="838200"/>
            <a:ext cx="9144000" cy="5257800"/>
          </a:xfrm>
          <a:prstGeom prst="rect">
            <a:avLst/>
          </a:prstGeom>
          <a:solidFill>
            <a:srgbClr val="1C3290">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1032" name="Picture 2" descr="ICJ-Sealf"/>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184150" y="5807075"/>
            <a:ext cx="9906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4456" r:id="rId1"/>
    <p:sldLayoutId id="2147484446" r:id="rId2"/>
    <p:sldLayoutId id="2147484447" r:id="rId3"/>
    <p:sldLayoutId id="2147484448" r:id="rId4"/>
    <p:sldLayoutId id="2147484449" r:id="rId5"/>
    <p:sldLayoutId id="2147484450" r:id="rId6"/>
    <p:sldLayoutId id="2147484451" r:id="rId7"/>
    <p:sldLayoutId id="2147484452" r:id="rId8"/>
    <p:sldLayoutId id="2147484453" r:id="rId9"/>
    <p:sldLayoutId id="2147484454" r:id="rId10"/>
    <p:sldLayoutId id="2147484455" r:id="rId11"/>
  </p:sldLayoutIdLst>
  <p:hf hdr="0" dt="0"/>
  <p:txStyles>
    <p:titleStyle>
      <a:lvl1pPr algn="l" rtl="0" eaLnBrk="0" fontAlgn="base" hangingPunct="0">
        <a:spcBef>
          <a:spcPct val="0"/>
        </a:spcBef>
        <a:spcAft>
          <a:spcPct val="0"/>
        </a:spcAft>
        <a:buClr>
          <a:srgbClr val="000000"/>
        </a:buClr>
        <a:buSzPct val="100000"/>
        <a:defRPr sz="3200">
          <a:solidFill>
            <a:schemeClr val="tx1"/>
          </a:solidFill>
          <a:latin typeface="+mj-lt"/>
          <a:ea typeface="+mj-ea"/>
          <a:cs typeface="+mj-cs"/>
        </a:defRPr>
      </a:lvl1pPr>
      <a:lvl2pPr algn="l" rtl="0" eaLnBrk="0" fontAlgn="base" hangingPunct="0">
        <a:spcBef>
          <a:spcPct val="0"/>
        </a:spcBef>
        <a:spcAft>
          <a:spcPct val="0"/>
        </a:spcAft>
        <a:buClr>
          <a:srgbClr val="000000"/>
        </a:buClr>
        <a:buSzPct val="100000"/>
        <a:defRPr sz="3200">
          <a:solidFill>
            <a:schemeClr val="tx1"/>
          </a:solidFill>
          <a:latin typeface="Arial" charset="0"/>
          <a:cs typeface="Arial" charset="0"/>
        </a:defRPr>
      </a:lvl2pPr>
      <a:lvl3pPr algn="l" rtl="0" eaLnBrk="0" fontAlgn="base" hangingPunct="0">
        <a:spcBef>
          <a:spcPct val="0"/>
        </a:spcBef>
        <a:spcAft>
          <a:spcPct val="0"/>
        </a:spcAft>
        <a:buClr>
          <a:srgbClr val="000000"/>
        </a:buClr>
        <a:buSzPct val="100000"/>
        <a:defRPr sz="3200">
          <a:solidFill>
            <a:schemeClr val="tx1"/>
          </a:solidFill>
          <a:latin typeface="Arial" charset="0"/>
          <a:cs typeface="Arial" charset="0"/>
        </a:defRPr>
      </a:lvl3pPr>
      <a:lvl4pPr algn="l" rtl="0" eaLnBrk="0" fontAlgn="base" hangingPunct="0">
        <a:spcBef>
          <a:spcPct val="0"/>
        </a:spcBef>
        <a:spcAft>
          <a:spcPct val="0"/>
        </a:spcAft>
        <a:buClr>
          <a:srgbClr val="000000"/>
        </a:buClr>
        <a:buSzPct val="100000"/>
        <a:defRPr sz="3200">
          <a:solidFill>
            <a:schemeClr val="tx1"/>
          </a:solidFill>
          <a:latin typeface="Arial" charset="0"/>
          <a:cs typeface="Arial" charset="0"/>
        </a:defRPr>
      </a:lvl4pPr>
      <a:lvl5pPr algn="l" rtl="0" eaLnBrk="0" fontAlgn="base" hangingPunct="0">
        <a:spcBef>
          <a:spcPct val="0"/>
        </a:spcBef>
        <a:spcAft>
          <a:spcPct val="0"/>
        </a:spcAft>
        <a:buClr>
          <a:srgbClr val="000000"/>
        </a:buClr>
        <a:buSzPct val="100000"/>
        <a:defRPr sz="3200">
          <a:solidFill>
            <a:schemeClr val="tx1"/>
          </a:solidFill>
          <a:latin typeface="Arial" charset="0"/>
          <a:cs typeface="Arial" charset="0"/>
        </a:defRPr>
      </a:lvl5pPr>
      <a:lvl6pPr marL="457200" algn="l" rtl="0" eaLnBrk="1" fontAlgn="base" hangingPunct="1">
        <a:spcBef>
          <a:spcPct val="0"/>
        </a:spcBef>
        <a:spcAft>
          <a:spcPct val="0"/>
        </a:spcAft>
        <a:buClr>
          <a:srgbClr val="000000"/>
        </a:buClr>
        <a:buSzPct val="100000"/>
        <a:defRPr sz="3200">
          <a:solidFill>
            <a:schemeClr val="tx1"/>
          </a:solidFill>
          <a:latin typeface="Arial" charset="0"/>
          <a:cs typeface="Arial" charset="0"/>
        </a:defRPr>
      </a:lvl6pPr>
      <a:lvl7pPr marL="914400" algn="l" rtl="0" eaLnBrk="1" fontAlgn="base" hangingPunct="1">
        <a:spcBef>
          <a:spcPct val="0"/>
        </a:spcBef>
        <a:spcAft>
          <a:spcPct val="0"/>
        </a:spcAft>
        <a:buClr>
          <a:srgbClr val="000000"/>
        </a:buClr>
        <a:buSzPct val="100000"/>
        <a:defRPr sz="3200">
          <a:solidFill>
            <a:schemeClr val="tx1"/>
          </a:solidFill>
          <a:latin typeface="Arial" charset="0"/>
          <a:cs typeface="Arial" charset="0"/>
        </a:defRPr>
      </a:lvl7pPr>
      <a:lvl8pPr marL="1371600" algn="l" rtl="0" eaLnBrk="1" fontAlgn="base" hangingPunct="1">
        <a:spcBef>
          <a:spcPct val="0"/>
        </a:spcBef>
        <a:spcAft>
          <a:spcPct val="0"/>
        </a:spcAft>
        <a:buClr>
          <a:srgbClr val="000000"/>
        </a:buClr>
        <a:buSzPct val="100000"/>
        <a:defRPr sz="3200">
          <a:solidFill>
            <a:schemeClr val="tx1"/>
          </a:solidFill>
          <a:latin typeface="Arial" charset="0"/>
          <a:cs typeface="Arial" charset="0"/>
        </a:defRPr>
      </a:lvl8pPr>
      <a:lvl9pPr marL="1828800" algn="l" rtl="0" eaLnBrk="1" fontAlgn="base" hangingPunct="1">
        <a:spcBef>
          <a:spcPct val="0"/>
        </a:spcBef>
        <a:spcAft>
          <a:spcPct val="0"/>
        </a:spcAft>
        <a:buClr>
          <a:srgbClr val="000000"/>
        </a:buClr>
        <a:buSzPct val="100000"/>
        <a:defRPr sz="32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100000"/>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0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latin typeface="+mn-lt"/>
          <a:cs typeface="+mn-cs"/>
        </a:defRPr>
      </a:lvl5pPr>
      <a:lvl6pPr marL="25146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6pPr>
      <a:lvl7pPr marL="29718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7pPr>
      <a:lvl8pPr marL="34290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8pPr>
      <a:lvl9pPr marL="3886200" indent="-228600" algn="l" rtl="0" eaLnBrk="1" fontAlgn="base" hangingPunct="1">
        <a:spcBef>
          <a:spcPct val="20000"/>
        </a:spcBef>
        <a:spcAft>
          <a:spcPct val="0"/>
        </a:spcAft>
        <a:buClr>
          <a:schemeClr val="tx1"/>
        </a:buClr>
        <a:buSzPct val="100000"/>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chart" Target="../charts/chart3.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chart" Target="../charts/chart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81942"/>
            <a:ext cx="9144000" cy="3530713"/>
          </a:xfrm>
        </p:spPr>
        <p:txBody>
          <a:bodyPr>
            <a:noAutofit/>
          </a:bodyPr>
          <a:lstStyle/>
          <a:p>
            <a:pPr algn="ctr">
              <a:defRPr/>
            </a:pPr>
            <a:r>
              <a:rPr lang="en-US" dirty="0" smtClean="0">
                <a:effectLst>
                  <a:outerShdw blurRad="38100" dist="38100" dir="2700000" algn="tl">
                    <a:srgbClr val="000000">
                      <a:alpha val="43137"/>
                    </a:srgbClr>
                  </a:outerShdw>
                </a:effectLst>
                <a:latin typeface="Century Gothic" pitchFamily="34" charset="0"/>
              </a:rPr>
              <a:t>Session I:</a:t>
            </a:r>
            <a:r>
              <a:rPr lang="en-US" sz="5400" dirty="0" smtClean="0">
                <a:effectLst>
                  <a:outerShdw blurRad="38100" dist="38100" dir="2700000" algn="tl">
                    <a:srgbClr val="000000">
                      <a:alpha val="43137"/>
                    </a:srgbClr>
                  </a:outerShdw>
                </a:effectLst>
                <a:latin typeface="Century Gothic" pitchFamily="34" charset="0"/>
              </a:rPr>
              <a:t/>
            </a:r>
            <a:br>
              <a:rPr lang="en-US" sz="5400" dirty="0" smtClean="0">
                <a:effectLst>
                  <a:outerShdw blurRad="38100" dist="38100" dir="2700000" algn="tl">
                    <a:srgbClr val="000000">
                      <a:alpha val="43137"/>
                    </a:srgbClr>
                  </a:outerShdw>
                </a:effectLst>
                <a:latin typeface="Century Gothic" pitchFamily="34" charset="0"/>
              </a:rPr>
            </a:br>
            <a:r>
              <a:rPr lang="en-US" sz="5400" dirty="0" smtClean="0">
                <a:effectLst>
                  <a:outerShdw blurRad="38100" dist="38100" dir="2700000" algn="tl">
                    <a:srgbClr val="000000">
                      <a:alpha val="43137"/>
                    </a:srgbClr>
                  </a:outerShdw>
                </a:effectLst>
                <a:latin typeface="Century Gothic" pitchFamily="34" charset="0"/>
              </a:rPr>
              <a:t>ICJ and Secure Detention</a:t>
            </a:r>
            <a:br>
              <a:rPr lang="en-US" sz="5400" dirty="0" smtClean="0">
                <a:effectLst>
                  <a:outerShdw blurRad="38100" dist="38100" dir="2700000" algn="tl">
                    <a:srgbClr val="000000">
                      <a:alpha val="43137"/>
                    </a:srgbClr>
                  </a:outerShdw>
                </a:effectLst>
                <a:latin typeface="Century Gothic" pitchFamily="34" charset="0"/>
              </a:rPr>
            </a:br>
            <a:r>
              <a:rPr lang="en-US" sz="5400" dirty="0">
                <a:effectLst>
                  <a:outerShdw blurRad="38100" dist="38100" dir="2700000" algn="tl">
                    <a:srgbClr val="000000">
                      <a:alpha val="43137"/>
                    </a:srgbClr>
                  </a:outerShdw>
                </a:effectLst>
                <a:latin typeface="Century Gothic" pitchFamily="34" charset="0"/>
              </a:rPr>
              <a:t/>
            </a:r>
            <a:br>
              <a:rPr lang="en-US" sz="5400" dirty="0">
                <a:effectLst>
                  <a:outerShdw blurRad="38100" dist="38100" dir="2700000" algn="tl">
                    <a:srgbClr val="000000">
                      <a:alpha val="43137"/>
                    </a:srgbClr>
                  </a:outerShdw>
                </a:effectLst>
                <a:latin typeface="Century Gothic" pitchFamily="34" charset="0"/>
              </a:rPr>
            </a:br>
            <a:r>
              <a:rPr lang="en-US" sz="2400" dirty="0" smtClean="0">
                <a:effectLst>
                  <a:outerShdw blurRad="38100" dist="38100" dir="2700000" algn="tl">
                    <a:srgbClr val="000000">
                      <a:alpha val="43137"/>
                    </a:srgbClr>
                  </a:outerShdw>
                </a:effectLst>
                <a:latin typeface="Century Gothic" pitchFamily="34" charset="0"/>
              </a:rPr>
              <a:t>Presenters:</a:t>
            </a:r>
            <a:r>
              <a:rPr lang="en-US" sz="2400" dirty="0">
                <a:effectLst>
                  <a:outerShdw blurRad="38100" dist="38100" dir="2700000" algn="tl">
                    <a:srgbClr val="000000">
                      <a:alpha val="43137"/>
                    </a:srgbClr>
                  </a:outerShdw>
                </a:effectLst>
                <a:latin typeface="Century Gothic" pitchFamily="34" charset="0"/>
              </a:rPr>
              <a:t/>
            </a:r>
            <a:br>
              <a:rPr lang="en-US" sz="2400" dirty="0">
                <a:effectLst>
                  <a:outerShdw blurRad="38100" dist="38100" dir="2700000" algn="tl">
                    <a:srgbClr val="000000">
                      <a:alpha val="43137"/>
                    </a:srgbClr>
                  </a:outerShdw>
                </a:effectLst>
                <a:latin typeface="Century Gothic" pitchFamily="34" charset="0"/>
              </a:rPr>
            </a:br>
            <a:r>
              <a:rPr lang="en-US" sz="2000" dirty="0" smtClean="0">
                <a:latin typeface="Century Gothic" pitchFamily="34" charset="0"/>
              </a:rPr>
              <a:t>Kari </a:t>
            </a:r>
            <a:r>
              <a:rPr lang="en-US" sz="2000" dirty="0" err="1" smtClean="0">
                <a:latin typeface="Century Gothic" pitchFamily="34" charset="0"/>
              </a:rPr>
              <a:t>Rumbaugh</a:t>
            </a:r>
            <a:r>
              <a:rPr lang="en-US" sz="2000" dirty="0" smtClean="0">
                <a:latin typeface="Century Gothic" pitchFamily="34" charset="0"/>
              </a:rPr>
              <a:t> (NE)</a:t>
            </a:r>
            <a:br>
              <a:rPr lang="en-US" sz="2000" dirty="0" smtClean="0">
                <a:latin typeface="Century Gothic" pitchFamily="34" charset="0"/>
              </a:rPr>
            </a:br>
            <a:r>
              <a:rPr lang="en-US" sz="2000" dirty="0" smtClean="0">
                <a:latin typeface="Century Gothic" pitchFamily="34" charset="0"/>
              </a:rPr>
              <a:t>Anne Connor (NV)</a:t>
            </a:r>
            <a:br>
              <a:rPr lang="en-US" sz="2000" dirty="0" smtClean="0">
                <a:latin typeface="Century Gothic" pitchFamily="34" charset="0"/>
              </a:rPr>
            </a:br>
            <a:r>
              <a:rPr lang="en-US" sz="2000" dirty="0" smtClean="0">
                <a:latin typeface="Century Gothic" pitchFamily="34" charset="0"/>
              </a:rPr>
              <a:t>Dale Dodd (NM)</a:t>
            </a:r>
            <a:br>
              <a:rPr lang="en-US" sz="2000" dirty="0" smtClean="0">
                <a:latin typeface="Century Gothic" pitchFamily="34" charset="0"/>
              </a:rPr>
            </a:br>
            <a:r>
              <a:rPr lang="en-US" sz="2000" dirty="0" smtClean="0">
                <a:latin typeface="Century Gothic" pitchFamily="34" charset="0"/>
              </a:rPr>
              <a:t>Maria </a:t>
            </a:r>
            <a:r>
              <a:rPr lang="en-US" sz="2000" dirty="0" err="1" smtClean="0">
                <a:latin typeface="Century Gothic" pitchFamily="34" charset="0"/>
              </a:rPr>
              <a:t>Genca</a:t>
            </a:r>
            <a:r>
              <a:rPr lang="en-US" sz="2000" dirty="0" smtClean="0">
                <a:latin typeface="Century Gothic" pitchFamily="34" charset="0"/>
              </a:rPr>
              <a:t> (CT)</a:t>
            </a:r>
            <a:br>
              <a:rPr lang="en-US" sz="2000" dirty="0" smtClean="0">
                <a:latin typeface="Century Gothic" pitchFamily="34" charset="0"/>
              </a:rPr>
            </a:br>
            <a:r>
              <a:rPr lang="en-US" sz="2000" dirty="0" smtClean="0">
                <a:latin typeface="Century Gothic" pitchFamily="34" charset="0"/>
              </a:rPr>
              <a:t>Rick Masters</a:t>
            </a:r>
            <a:br>
              <a:rPr lang="en-US" sz="2000" dirty="0" smtClean="0">
                <a:latin typeface="Century Gothic" pitchFamily="34" charset="0"/>
              </a:rPr>
            </a:br>
            <a:endParaRPr lang="en-US" sz="5400" dirty="0">
              <a:effectLst>
                <a:outerShdw blurRad="38100" dist="38100" dir="2700000" algn="tl">
                  <a:srgbClr val="000000">
                    <a:alpha val="43137"/>
                  </a:srgbClr>
                </a:outerShdw>
              </a:effectLst>
              <a:latin typeface="Century Gothic" pitchFamily="34" charset="0"/>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dirty="0" smtClean="0">
                <a:latin typeface="Century Gothic" pitchFamily="34" charset="0"/>
              </a:rPr>
              <a:t>Serving Juveniles While Protecting Communities</a:t>
            </a:r>
          </a:p>
        </p:txBody>
      </p:sp>
      <p:sp>
        <p:nvSpPr>
          <p:cNvPr id="8195" name="Rectangle 2"/>
          <p:cNvSpPr>
            <a:spLocks noGrp="1" noChangeArrowheads="1"/>
          </p:cNvSpPr>
          <p:nvPr>
            <p:ph type="title"/>
          </p:nvPr>
        </p:nvSpPr>
        <p:spPr>
          <a:xfrm>
            <a:off x="0" y="0"/>
            <a:ext cx="8458200" cy="812800"/>
          </a:xfrm>
        </p:spPr>
        <p:txBody>
          <a:bodyPr>
            <a:normAutofit/>
          </a:bodyPr>
          <a:lstStyle/>
          <a:p>
            <a:pPr eaLnBrk="1" hangingPunct="1">
              <a:defRPr/>
            </a:pPr>
            <a:r>
              <a:rPr lang="en-US" sz="4000" kern="1200" dirty="0" smtClean="0">
                <a:latin typeface="Century Gothic" panose="020B0502020202020204" pitchFamily="34" charset="0"/>
              </a:rPr>
              <a:t>Survey Results</a:t>
            </a:r>
            <a:endParaRPr lang="en-US" sz="4000" dirty="0" smtClean="0">
              <a:effectLst>
                <a:outerShdw blurRad="38100" dist="38100" dir="2700000" algn="tl">
                  <a:srgbClr val="000000">
                    <a:alpha val="43137"/>
                  </a:srgbClr>
                </a:outerShdw>
              </a:effectLst>
              <a:latin typeface="Century Gothic" pitchFamily="34" charset="0"/>
            </a:endParaRPr>
          </a:p>
        </p:txBody>
      </p:sp>
      <p:sp>
        <p:nvSpPr>
          <p:cNvPr id="112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6B46AE77-20C9-4043-9023-F894CC414D79}" type="slidenum">
              <a:rPr lang="en-US" altLang="en-US" sz="1400" smtClean="0"/>
              <a:pPr eaLnBrk="1" hangingPunct="1">
                <a:spcBef>
                  <a:spcPct val="0"/>
                </a:spcBef>
                <a:buClrTx/>
                <a:buSzTx/>
                <a:buFontTx/>
                <a:buNone/>
              </a:pPr>
              <a:t>10</a:t>
            </a:fld>
            <a:endParaRPr lang="en-US" altLang="en-US" sz="1400" dirty="0" smtClean="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191834184"/>
              </p:ext>
            </p:extLst>
          </p:nvPr>
        </p:nvGraphicFramePr>
        <p:xfrm>
          <a:off x="-601300" y="1162595"/>
          <a:ext cx="6328365" cy="3450046"/>
        </p:xfrm>
        <a:graphic>
          <a:graphicData uri="http://schemas.openxmlformats.org/drawingml/2006/chart">
            <c:chart xmlns:c="http://schemas.openxmlformats.org/drawingml/2006/chart" xmlns:r="http://schemas.openxmlformats.org/officeDocument/2006/relationships" r:id="rId4"/>
          </a:graphicData>
        </a:graphic>
      </p:graphicFrame>
      <p:sp>
        <p:nvSpPr>
          <p:cNvPr id="11270" name="TextBox 3"/>
          <p:cNvSpPr txBox="1">
            <a:spLocks noChangeArrowheads="1"/>
          </p:cNvSpPr>
          <p:nvPr/>
        </p:nvSpPr>
        <p:spPr bwMode="auto">
          <a:xfrm>
            <a:off x="2247584" y="3790227"/>
            <a:ext cx="12398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algn="r" eaLnBrk="1" hangingPunct="1">
              <a:spcBef>
                <a:spcPct val="0"/>
              </a:spcBef>
              <a:buClrTx/>
              <a:buSzTx/>
              <a:buFontTx/>
              <a:buNone/>
            </a:pPr>
            <a:r>
              <a:rPr lang="en-US" altLang="en-US" sz="1200" dirty="0"/>
              <a:t>56.86%</a:t>
            </a:r>
          </a:p>
        </p:txBody>
      </p:sp>
      <p:graphicFrame>
        <p:nvGraphicFramePr>
          <p:cNvPr id="4" name="Object 1"/>
          <p:cNvGraphicFramePr>
            <a:graphicFrameLocks noGrp="1"/>
          </p:cNvGraphicFramePr>
          <p:nvPr>
            <p:extLst>
              <p:ext uri="{D42A27DB-BD31-4B8C-83A1-F6EECF244321}">
                <p14:modId xmlns:p14="http://schemas.microsoft.com/office/powerpoint/2010/main" val="3985989152"/>
              </p:ext>
            </p:extLst>
          </p:nvPr>
        </p:nvGraphicFramePr>
        <p:xfrm>
          <a:off x="4114801" y="1724297"/>
          <a:ext cx="5414554" cy="4480561"/>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3"/>
          <p:cNvSpPr txBox="1"/>
          <p:nvPr/>
        </p:nvSpPr>
        <p:spPr>
          <a:xfrm>
            <a:off x="5727065" y="3651727"/>
            <a:ext cx="824956"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dirty="0" smtClean="0"/>
              <a:t>31.37%</a:t>
            </a:r>
            <a:endParaRPr lang="en-US" sz="1200" dirty="0"/>
          </a:p>
        </p:txBody>
      </p:sp>
      <p:sp>
        <p:nvSpPr>
          <p:cNvPr id="11" name="TextBox 3"/>
          <p:cNvSpPr txBox="1"/>
          <p:nvPr/>
        </p:nvSpPr>
        <p:spPr>
          <a:xfrm>
            <a:off x="7027817" y="5346057"/>
            <a:ext cx="95676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dirty="0" smtClean="0"/>
              <a:t>68.63%</a:t>
            </a:r>
            <a:endParaRPr lang="en-US" sz="1200"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13315" name="Rectangle 3"/>
          <p:cNvSpPr>
            <a:spLocks noGrp="1" noChangeArrowheads="1"/>
          </p:cNvSpPr>
          <p:nvPr>
            <p:ph type="body" idx="1"/>
          </p:nvPr>
        </p:nvSpPr>
        <p:spPr>
          <a:xfrm>
            <a:off x="225425" y="996950"/>
            <a:ext cx="8756650" cy="4821238"/>
          </a:xfrm>
        </p:spPr>
        <p:txBody>
          <a:bodyPr/>
          <a:lstStyle/>
          <a:p>
            <a:pPr marL="57150" indent="0" algn="ctr">
              <a:buFontTx/>
              <a:buNone/>
            </a:pPr>
            <a:endParaRPr lang="en-US" altLang="en-US" sz="3200" dirty="0" smtClean="0">
              <a:latin typeface="Century Gothic" pitchFamily="34" charset="0"/>
            </a:endParaRPr>
          </a:p>
          <a:p>
            <a:pPr marL="57150" indent="0" algn="ctr">
              <a:buFontTx/>
              <a:buNone/>
            </a:pPr>
            <a:endParaRPr lang="en-US" altLang="en-US" sz="3200" dirty="0" smtClean="0">
              <a:latin typeface="Century Gothic" pitchFamily="34" charset="0"/>
            </a:endParaRPr>
          </a:p>
          <a:p>
            <a:pPr marL="57150" indent="0" algn="ctr">
              <a:buFontTx/>
              <a:buNone/>
            </a:pPr>
            <a:r>
              <a:rPr lang="en-US" altLang="en-US" sz="2600" dirty="0" smtClean="0">
                <a:latin typeface="Century Gothic" pitchFamily="34" charset="0"/>
              </a:rPr>
              <a:t>How do you detain a status offender when state laws do not permit detainment of youth in locked facilities?</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52A5DC35-A177-407A-A35F-67322B1CA517}" type="slidenum">
              <a:rPr lang="en-US" altLang="en-US" sz="1400" smtClean="0"/>
              <a:pPr eaLnBrk="1" hangingPunct="1">
                <a:spcBef>
                  <a:spcPct val="0"/>
                </a:spcBef>
                <a:buClrTx/>
                <a:buSzTx/>
                <a:buFontTx/>
                <a:buNone/>
              </a:pPr>
              <a:t>11</a:t>
            </a:fld>
            <a:endParaRPr lang="en-US" altLang="en-US" sz="1400" smtClean="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15363" name="Rectangle 3"/>
          <p:cNvSpPr>
            <a:spLocks noGrp="1" noChangeArrowheads="1"/>
          </p:cNvSpPr>
          <p:nvPr>
            <p:ph type="body" idx="1"/>
          </p:nvPr>
        </p:nvSpPr>
        <p:spPr>
          <a:xfrm>
            <a:off x="225425" y="996950"/>
            <a:ext cx="8756650" cy="4821238"/>
          </a:xfrm>
        </p:spPr>
        <p:txBody>
          <a:bodyPr/>
          <a:lstStyle/>
          <a:p>
            <a:pPr marL="57150" indent="0" algn="ctr">
              <a:buFontTx/>
              <a:buNone/>
            </a:pPr>
            <a:endParaRPr lang="en-US" altLang="en-US" sz="3200" dirty="0" smtClean="0">
              <a:latin typeface="Century Gothic" pitchFamily="34" charset="0"/>
            </a:endParaRPr>
          </a:p>
          <a:p>
            <a:pPr marL="57150" indent="0" algn="ctr">
              <a:buFontTx/>
              <a:buNone/>
            </a:pPr>
            <a:endParaRPr lang="en-US" altLang="en-US" sz="2800" dirty="0" smtClean="0">
              <a:latin typeface="Century Gothic" pitchFamily="34" charset="0"/>
            </a:endParaRPr>
          </a:p>
          <a:p>
            <a:pPr marL="57150" indent="0" algn="ctr">
              <a:buFontTx/>
              <a:buNone/>
            </a:pPr>
            <a:r>
              <a:rPr lang="en-US" altLang="en-US" sz="2600" dirty="0" smtClean="0">
                <a:latin typeface="Century Gothic" pitchFamily="34" charset="0"/>
              </a:rPr>
              <a:t>How do you approach the courts when the OJJDP exclusion is not enough to override policies on the secure detention of non-delinquent juveniles?</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E3215A03-E3BD-4471-8EDE-1EB2482AC96C}" type="slidenum">
              <a:rPr lang="en-US" altLang="en-US" sz="1400" smtClean="0"/>
              <a:pPr eaLnBrk="1" hangingPunct="1">
                <a:spcBef>
                  <a:spcPct val="0"/>
                </a:spcBef>
                <a:buClrTx/>
                <a:buSzTx/>
                <a:buFontTx/>
                <a:buNone/>
              </a:pPr>
              <a:t>12</a:t>
            </a:fld>
            <a:endParaRPr lang="en-US" altLang="en-US" sz="1400" smtClean="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14339" name="Rectangle 3"/>
          <p:cNvSpPr>
            <a:spLocks noGrp="1" noChangeArrowheads="1"/>
          </p:cNvSpPr>
          <p:nvPr>
            <p:ph type="body" idx="1"/>
          </p:nvPr>
        </p:nvSpPr>
        <p:spPr>
          <a:xfrm>
            <a:off x="225425" y="996950"/>
            <a:ext cx="8756650" cy="4821238"/>
          </a:xfrm>
        </p:spPr>
        <p:txBody>
          <a:bodyPr/>
          <a:lstStyle/>
          <a:p>
            <a:pPr marL="57150" indent="0" algn="ctr">
              <a:buFontTx/>
              <a:buNone/>
            </a:pPr>
            <a:endParaRPr lang="en-US" altLang="en-US" sz="3200" dirty="0" smtClean="0">
              <a:latin typeface="Century Gothic" pitchFamily="34" charset="0"/>
            </a:endParaRPr>
          </a:p>
          <a:p>
            <a:pPr marL="57150" indent="0" algn="ctr">
              <a:buFontTx/>
              <a:buNone/>
            </a:pPr>
            <a:endParaRPr lang="en-US" altLang="en-US" sz="2600" dirty="0" smtClean="0">
              <a:latin typeface="Century Gothic" pitchFamily="34" charset="0"/>
            </a:endParaRPr>
          </a:p>
          <a:p>
            <a:pPr marL="57150" indent="0" algn="ctr">
              <a:buFontTx/>
              <a:buNone/>
            </a:pPr>
            <a:r>
              <a:rPr lang="en-US" altLang="en-US" sz="2600" dirty="0" smtClean="0">
                <a:latin typeface="Century Gothic" pitchFamily="34" charset="0"/>
              </a:rPr>
              <a:t>Where do states hold victims of human trafficking?</a:t>
            </a:r>
          </a:p>
        </p:txBody>
      </p:sp>
      <p:sp>
        <p:nvSpPr>
          <p:cNvPr id="1434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FA1DEC9D-F0EA-45F7-BAFF-DCC5AB6510D3}" type="slidenum">
              <a:rPr lang="en-US" altLang="en-US" sz="1400" smtClean="0"/>
              <a:pPr eaLnBrk="1" hangingPunct="1">
                <a:spcBef>
                  <a:spcPct val="0"/>
                </a:spcBef>
                <a:buClrTx/>
                <a:buSzTx/>
                <a:buFontTx/>
                <a:buNone/>
              </a:pPr>
              <a:t>13</a:t>
            </a:fld>
            <a:endParaRPr lang="en-US" altLang="en-US" sz="1400" smtClean="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14339" name="Rectangle 3"/>
          <p:cNvSpPr>
            <a:spLocks noGrp="1" noChangeArrowheads="1"/>
          </p:cNvSpPr>
          <p:nvPr>
            <p:ph type="body" idx="1"/>
          </p:nvPr>
        </p:nvSpPr>
        <p:spPr>
          <a:xfrm>
            <a:off x="225425" y="996950"/>
            <a:ext cx="8756650" cy="4821238"/>
          </a:xfrm>
        </p:spPr>
        <p:txBody>
          <a:bodyPr/>
          <a:lstStyle/>
          <a:p>
            <a:pPr marL="57150" indent="0" algn="ctr">
              <a:buFontTx/>
              <a:buNone/>
            </a:pPr>
            <a:endParaRPr lang="en-US" altLang="en-US" sz="3200" dirty="0" smtClean="0">
              <a:latin typeface="Century Gothic" pitchFamily="34" charset="0"/>
            </a:endParaRPr>
          </a:p>
          <a:p>
            <a:pPr marL="57150" indent="0" algn="ctr">
              <a:buFontTx/>
              <a:buNone/>
            </a:pPr>
            <a:endParaRPr lang="en-US" altLang="en-US" sz="3200" dirty="0" smtClean="0">
              <a:latin typeface="Century Gothic" pitchFamily="34" charset="0"/>
            </a:endParaRPr>
          </a:p>
          <a:p>
            <a:pPr marL="57150" indent="0" algn="ctr">
              <a:buFontTx/>
              <a:buNone/>
            </a:pPr>
            <a:r>
              <a:rPr lang="en-US" altLang="en-US" sz="2800" dirty="0" smtClean="0">
                <a:latin typeface="Century Gothic" pitchFamily="34" charset="0"/>
              </a:rPr>
              <a:t>Accused and Adjudicated Delinquent Juveniles</a:t>
            </a:r>
          </a:p>
        </p:txBody>
      </p:sp>
      <p:sp>
        <p:nvSpPr>
          <p:cNvPr id="1434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FA1DEC9D-F0EA-45F7-BAFF-DCC5AB6510D3}" type="slidenum">
              <a:rPr lang="en-US" altLang="en-US" sz="1400" smtClean="0"/>
              <a:pPr eaLnBrk="1" hangingPunct="1">
                <a:spcBef>
                  <a:spcPct val="0"/>
                </a:spcBef>
                <a:buClrTx/>
                <a:buSzTx/>
                <a:buFontTx/>
                <a:buNone/>
              </a:pPr>
              <a:t>14</a:t>
            </a:fld>
            <a:endParaRPr lang="en-US" altLang="en-US" sz="1400" smtClean="0"/>
          </a:p>
        </p:txBody>
      </p:sp>
    </p:spTree>
    <p:custDataLst>
      <p:tags r:id="rId1"/>
    </p:custDataLst>
    <p:extLst>
      <p:ext uri="{BB962C8B-B14F-4D97-AF65-F5344CB8AC3E}">
        <p14:creationId xmlns:p14="http://schemas.microsoft.com/office/powerpoint/2010/main" val="23166366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8195" name="Rectangle 2"/>
          <p:cNvSpPr>
            <a:spLocks noGrp="1" noChangeArrowheads="1"/>
          </p:cNvSpPr>
          <p:nvPr>
            <p:ph type="title"/>
          </p:nvPr>
        </p:nvSpPr>
        <p:spPr>
          <a:xfrm>
            <a:off x="0" y="0"/>
            <a:ext cx="8458200" cy="812800"/>
          </a:xfrm>
        </p:spPr>
        <p:txBody>
          <a:bodyPr>
            <a:normAutofit/>
          </a:bodyPr>
          <a:lstStyle/>
          <a:p>
            <a:pPr eaLnBrk="1" hangingPunct="1">
              <a:defRPr/>
            </a:pPr>
            <a:r>
              <a:rPr lang="en-US" sz="4000" kern="1200" dirty="0" smtClean="0">
                <a:latin typeface="Century Gothic" panose="020B0502020202020204" pitchFamily="34" charset="0"/>
              </a:rPr>
              <a:t>Survey Results</a:t>
            </a:r>
            <a:endParaRPr lang="en-US" sz="4000" dirty="0" smtClean="0">
              <a:effectLst>
                <a:outerShdw blurRad="38100" dist="38100" dir="2700000" algn="tl">
                  <a:srgbClr val="000000">
                    <a:alpha val="43137"/>
                  </a:srgbClr>
                </a:outerShdw>
              </a:effectLst>
              <a:latin typeface="Century Gothic" pitchFamily="34" charset="0"/>
            </a:endParaRPr>
          </a:p>
        </p:txBody>
      </p:sp>
      <p:sp>
        <p:nvSpPr>
          <p:cNvPr id="102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774E2C65-7DF7-48CF-9CEA-2C1C9D7D8531}" type="slidenum">
              <a:rPr lang="en-US" altLang="en-US" sz="1400" smtClean="0"/>
              <a:pPr eaLnBrk="1" hangingPunct="1">
                <a:spcBef>
                  <a:spcPct val="0"/>
                </a:spcBef>
                <a:buClrTx/>
                <a:buSzTx/>
                <a:buFontTx/>
                <a:buNone/>
              </a:pPr>
              <a:t>15</a:t>
            </a:fld>
            <a:endParaRPr lang="en-US" altLang="en-US" sz="1400" smtClean="0"/>
          </a:p>
        </p:txBody>
      </p:sp>
      <p:graphicFrame>
        <p:nvGraphicFramePr>
          <p:cNvPr id="2" name="Content Placeholder 2"/>
          <p:cNvGraphicFramePr>
            <a:graphicFrameLocks noGrp="1"/>
          </p:cNvGraphicFramePr>
          <p:nvPr>
            <p:ph idx="1"/>
            <p:extLst>
              <p:ext uri="{D42A27DB-BD31-4B8C-83A1-F6EECF244321}">
                <p14:modId xmlns:p14="http://schemas.microsoft.com/office/powerpoint/2010/main" val="3840466837"/>
              </p:ext>
            </p:extLst>
          </p:nvPr>
        </p:nvGraphicFramePr>
        <p:xfrm>
          <a:off x="300038" y="914400"/>
          <a:ext cx="8432800" cy="5186363"/>
        </p:xfrm>
        <a:graphic>
          <a:graphicData uri="http://schemas.openxmlformats.org/drawingml/2006/chart">
            <c:chart xmlns:c="http://schemas.openxmlformats.org/drawingml/2006/chart" xmlns:r="http://schemas.openxmlformats.org/officeDocument/2006/relationships" r:id="rId4"/>
          </a:graphicData>
        </a:graphic>
      </p:graphicFrame>
      <p:sp>
        <p:nvSpPr>
          <p:cNvPr id="10246" name="TextBox 3"/>
          <p:cNvSpPr txBox="1">
            <a:spLocks noChangeArrowheads="1"/>
          </p:cNvSpPr>
          <p:nvPr/>
        </p:nvSpPr>
        <p:spPr bwMode="auto">
          <a:xfrm>
            <a:off x="4716463" y="4767263"/>
            <a:ext cx="12398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algn="r" eaLnBrk="1" hangingPunct="1">
              <a:spcBef>
                <a:spcPct val="0"/>
              </a:spcBef>
              <a:buClrTx/>
              <a:buSzTx/>
              <a:buFontTx/>
              <a:buNone/>
            </a:pPr>
            <a:r>
              <a:rPr lang="en-US" altLang="en-US" sz="1800" dirty="0" smtClean="0"/>
              <a:t>90.2%</a:t>
            </a:r>
            <a:endParaRPr lang="en-US" altLang="en-US" sz="1800" dirty="0"/>
          </a:p>
        </p:txBody>
      </p:sp>
    </p:spTree>
    <p:custDataLst>
      <p:tags r:id="rId1"/>
    </p:custDataLst>
    <p:extLst>
      <p:ext uri="{BB962C8B-B14F-4D97-AF65-F5344CB8AC3E}">
        <p14:creationId xmlns:p14="http://schemas.microsoft.com/office/powerpoint/2010/main" val="36568281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16387" name="Rectangle 3"/>
          <p:cNvSpPr>
            <a:spLocks noGrp="1" noChangeArrowheads="1"/>
          </p:cNvSpPr>
          <p:nvPr>
            <p:ph type="body" idx="1"/>
          </p:nvPr>
        </p:nvSpPr>
        <p:spPr>
          <a:xfrm>
            <a:off x="225425" y="996950"/>
            <a:ext cx="8756650" cy="4821238"/>
          </a:xfrm>
        </p:spPr>
        <p:txBody>
          <a:bodyPr/>
          <a:lstStyle/>
          <a:p>
            <a:pPr marL="57150" indent="0" algn="ctr">
              <a:buFontTx/>
              <a:buNone/>
            </a:pPr>
            <a:endParaRPr lang="en-US" altLang="en-US" sz="3200" dirty="0" smtClean="0">
              <a:latin typeface="Century Gothic" pitchFamily="34" charset="0"/>
            </a:endParaRPr>
          </a:p>
          <a:p>
            <a:pPr marL="57150" indent="0" algn="ctr">
              <a:buFontTx/>
              <a:buNone/>
            </a:pPr>
            <a:endParaRPr lang="en-US" altLang="en-US" sz="2600" dirty="0" smtClean="0">
              <a:latin typeface="Century Gothic" pitchFamily="34" charset="0"/>
            </a:endParaRPr>
          </a:p>
          <a:p>
            <a:pPr marL="57150" indent="0" algn="ctr">
              <a:buFontTx/>
              <a:buNone/>
            </a:pPr>
            <a:r>
              <a:rPr lang="en-US" altLang="en-US" sz="2600" dirty="0" smtClean="0">
                <a:latin typeface="Century Gothic" pitchFamily="34" charset="0"/>
              </a:rPr>
              <a:t>How do you handle home/demanding states or legal guardians reluctant to make arrangements for a juvenile who is not securely detained?</a:t>
            </a:r>
          </a:p>
        </p:txBody>
      </p:sp>
      <p:sp>
        <p:nvSpPr>
          <p:cNvPr id="1638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F1FD4273-EA37-4300-9889-B2846CB8E71D}" type="slidenum">
              <a:rPr lang="en-US" altLang="en-US" sz="1400" smtClean="0"/>
              <a:pPr eaLnBrk="1" hangingPunct="1">
                <a:spcBef>
                  <a:spcPct val="0"/>
                </a:spcBef>
                <a:buClrTx/>
                <a:buSzTx/>
                <a:buFontTx/>
                <a:buNone/>
              </a:pPr>
              <a:t>16</a:t>
            </a:fld>
            <a:endParaRPr lang="en-US" altLang="en-US" sz="1400" smtClean="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17411" name="Rectangle 3"/>
          <p:cNvSpPr>
            <a:spLocks noGrp="1" noChangeArrowheads="1"/>
          </p:cNvSpPr>
          <p:nvPr>
            <p:ph type="body" idx="1"/>
          </p:nvPr>
        </p:nvSpPr>
        <p:spPr>
          <a:xfrm>
            <a:off x="225425" y="996950"/>
            <a:ext cx="8756650" cy="4821238"/>
          </a:xfrm>
        </p:spPr>
        <p:txBody>
          <a:bodyPr/>
          <a:lstStyle/>
          <a:p>
            <a:pPr marL="57150" indent="0" algn="ctr">
              <a:buFontTx/>
              <a:buNone/>
            </a:pPr>
            <a:endParaRPr lang="en-US" altLang="en-US" sz="3200" dirty="0" smtClean="0">
              <a:latin typeface="Century Gothic" pitchFamily="34" charset="0"/>
            </a:endParaRPr>
          </a:p>
          <a:p>
            <a:pPr marL="57150" indent="0" algn="ctr">
              <a:buFontTx/>
              <a:buNone/>
            </a:pPr>
            <a:endParaRPr lang="en-US" altLang="en-US" sz="2600" dirty="0" smtClean="0">
              <a:latin typeface="Century Gothic" pitchFamily="34" charset="0"/>
            </a:endParaRPr>
          </a:p>
          <a:p>
            <a:pPr marL="57150" indent="0" algn="ctr">
              <a:buFontTx/>
              <a:buNone/>
            </a:pPr>
            <a:r>
              <a:rPr lang="en-US" altLang="en-US" sz="2600" dirty="0" smtClean="0">
                <a:latin typeface="Century Gothic" pitchFamily="34" charset="0"/>
              </a:rPr>
              <a:t>How do you detain a juvenile listed as a “Missing Person” in NCIC?</a:t>
            </a:r>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3A1CA646-055B-4456-AFFC-3B3FCAE89DE2}" type="slidenum">
              <a:rPr lang="en-US" altLang="en-US" sz="1400" smtClean="0"/>
              <a:pPr eaLnBrk="1" hangingPunct="1">
                <a:spcBef>
                  <a:spcPct val="0"/>
                </a:spcBef>
                <a:buClrTx/>
                <a:buSzTx/>
                <a:buFontTx/>
                <a:buNone/>
              </a:pPr>
              <a:t>17</a:t>
            </a:fld>
            <a:endParaRPr lang="en-US" altLang="en-US" sz="1400" smtClean="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14339" name="Rectangle 3"/>
          <p:cNvSpPr>
            <a:spLocks noGrp="1" noChangeArrowheads="1"/>
          </p:cNvSpPr>
          <p:nvPr>
            <p:ph type="body" idx="1"/>
          </p:nvPr>
        </p:nvSpPr>
        <p:spPr>
          <a:xfrm>
            <a:off x="225425" y="996950"/>
            <a:ext cx="8756650" cy="4821238"/>
          </a:xfrm>
        </p:spPr>
        <p:txBody>
          <a:bodyPr/>
          <a:lstStyle/>
          <a:p>
            <a:pPr marL="57150" indent="0" algn="ctr">
              <a:buFontTx/>
              <a:buNone/>
            </a:pPr>
            <a:endParaRPr lang="en-US" altLang="en-US" sz="3200" dirty="0" smtClean="0">
              <a:latin typeface="Century Gothic" pitchFamily="34" charset="0"/>
            </a:endParaRPr>
          </a:p>
          <a:p>
            <a:pPr marL="57150" indent="0" algn="ctr">
              <a:buFontTx/>
              <a:buNone/>
            </a:pPr>
            <a:endParaRPr lang="en-US" altLang="en-US" sz="3200" dirty="0" smtClean="0">
              <a:latin typeface="Century Gothic" pitchFamily="34" charset="0"/>
            </a:endParaRPr>
          </a:p>
          <a:p>
            <a:pPr marL="57150" indent="0" algn="ctr">
              <a:buFontTx/>
              <a:buNone/>
            </a:pPr>
            <a:r>
              <a:rPr lang="en-US" altLang="en-US" sz="3200" dirty="0" smtClean="0">
                <a:latin typeface="Century Gothic" pitchFamily="34" charset="0"/>
              </a:rPr>
              <a:t>Scenarios</a:t>
            </a:r>
          </a:p>
        </p:txBody>
      </p:sp>
      <p:sp>
        <p:nvSpPr>
          <p:cNvPr id="1434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FA1DEC9D-F0EA-45F7-BAFF-DCC5AB6510D3}" type="slidenum">
              <a:rPr lang="en-US" altLang="en-US" sz="1400" smtClean="0"/>
              <a:pPr eaLnBrk="1" hangingPunct="1">
                <a:spcBef>
                  <a:spcPct val="0"/>
                </a:spcBef>
                <a:buClrTx/>
                <a:buSzTx/>
                <a:buFontTx/>
                <a:buNone/>
              </a:pPr>
              <a:t>18</a:t>
            </a:fld>
            <a:endParaRPr lang="en-US" altLang="en-US" sz="1400" smtClean="0"/>
          </a:p>
        </p:txBody>
      </p:sp>
    </p:spTree>
    <p:custDataLst>
      <p:tags r:id="rId1"/>
    </p:custDataLst>
    <p:extLst>
      <p:ext uri="{BB962C8B-B14F-4D97-AF65-F5344CB8AC3E}">
        <p14:creationId xmlns:p14="http://schemas.microsoft.com/office/powerpoint/2010/main" val="3861617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14339" name="Rectangle 3"/>
          <p:cNvSpPr>
            <a:spLocks noGrp="1" noChangeArrowheads="1"/>
          </p:cNvSpPr>
          <p:nvPr>
            <p:ph type="body" idx="1"/>
          </p:nvPr>
        </p:nvSpPr>
        <p:spPr>
          <a:xfrm>
            <a:off x="133350" y="1136469"/>
            <a:ext cx="8756650" cy="4576944"/>
          </a:xfrm>
        </p:spPr>
        <p:txBody>
          <a:bodyPr/>
          <a:lstStyle/>
          <a:p>
            <a:pPr marL="514350" indent="-457200">
              <a:defRPr/>
            </a:pPr>
            <a:r>
              <a:rPr lang="en-US" altLang="en-US" sz="2600" dirty="0" smtClean="0">
                <a:latin typeface="Century Gothic" pitchFamily="34" charset="0"/>
              </a:rPr>
              <a:t>Two delinquent runaways in State A are absconders from State B</a:t>
            </a:r>
          </a:p>
          <a:p>
            <a:pPr marL="914400" lvl="1" indent="-457200">
              <a:defRPr/>
            </a:pPr>
            <a:r>
              <a:rPr lang="en-US" altLang="en-US" sz="2600" dirty="0" smtClean="0">
                <a:latin typeface="Century Gothic" pitchFamily="34" charset="0"/>
              </a:rPr>
              <a:t>No warrant </a:t>
            </a:r>
          </a:p>
          <a:p>
            <a:pPr marL="514350" indent="-457200">
              <a:defRPr/>
            </a:pPr>
            <a:r>
              <a:rPr lang="en-US" altLang="en-US" sz="2600" dirty="0" smtClean="0">
                <a:latin typeface="Century Gothic" pitchFamily="34" charset="0"/>
              </a:rPr>
              <a:t>Adult court on new charges in State A</a:t>
            </a:r>
          </a:p>
          <a:p>
            <a:pPr marL="914400" lvl="1" indent="-457200">
              <a:defRPr/>
            </a:pPr>
            <a:r>
              <a:rPr lang="en-US" altLang="en-US" sz="2600" dirty="0" smtClean="0">
                <a:latin typeface="Century Gothic" pitchFamily="34" charset="0"/>
              </a:rPr>
              <a:t>Bond set; released from detention center</a:t>
            </a:r>
          </a:p>
          <a:p>
            <a:pPr marL="457200" lvl="1" indent="0">
              <a:buFontTx/>
              <a:buNone/>
              <a:defRPr/>
            </a:pPr>
            <a:endParaRPr lang="en-US" altLang="en-US" sz="2800" dirty="0" smtClean="0">
              <a:latin typeface="Century Gothic" pitchFamily="34" charset="0"/>
            </a:endParaRPr>
          </a:p>
          <a:p>
            <a:pPr marL="57150" indent="0" algn="ctr">
              <a:buFontTx/>
              <a:buNone/>
              <a:defRPr/>
            </a:pPr>
            <a:r>
              <a:rPr lang="en-US" altLang="en-US" sz="2600" dirty="0" smtClean="0">
                <a:latin typeface="Century Gothic" pitchFamily="34" charset="0"/>
              </a:rPr>
              <a:t>Why weren’t the juveniles returned with ICJ Form III?</a:t>
            </a:r>
          </a:p>
        </p:txBody>
      </p:sp>
      <p:sp>
        <p:nvSpPr>
          <p:cNvPr id="1843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ED1DA675-5592-4EA6-A316-AB4F775B388A}" type="slidenum">
              <a:rPr lang="en-US" altLang="en-US" sz="1400" smtClean="0"/>
              <a:pPr eaLnBrk="1" hangingPunct="1">
                <a:spcBef>
                  <a:spcPct val="0"/>
                </a:spcBef>
                <a:buClrTx/>
                <a:buSzTx/>
                <a:buFontTx/>
                <a:buNone/>
              </a:pPr>
              <a:t>19</a:t>
            </a:fld>
            <a:endParaRPr lang="en-US" altLang="en-US" sz="1400" smtClean="0"/>
          </a:p>
        </p:txBody>
      </p:sp>
      <p:sp>
        <p:nvSpPr>
          <p:cNvPr id="5" name="Rectangle 2"/>
          <p:cNvSpPr>
            <a:spLocks noGrp="1" noChangeArrowheads="1"/>
          </p:cNvSpPr>
          <p:nvPr>
            <p:ph type="title"/>
          </p:nvPr>
        </p:nvSpPr>
        <p:spPr>
          <a:xfrm>
            <a:off x="0" y="0"/>
            <a:ext cx="8458200" cy="812800"/>
          </a:xfrm>
        </p:spPr>
        <p:txBody>
          <a:bodyPr>
            <a:normAutofit/>
          </a:bodyPr>
          <a:lstStyle/>
          <a:p>
            <a:pPr eaLnBrk="1" hangingPunct="1">
              <a:defRPr/>
            </a:pPr>
            <a:r>
              <a:rPr lang="en-US" sz="4000" kern="1200" dirty="0" smtClean="0">
                <a:latin typeface="Century Gothic" panose="020B0502020202020204" pitchFamily="34" charset="0"/>
              </a:rPr>
              <a:t>Scenario</a:t>
            </a:r>
            <a:endParaRPr lang="en-US" sz="4000" dirty="0" smtClean="0">
              <a:effectLst>
                <a:outerShdw blurRad="38100" dist="38100" dir="2700000" algn="tl">
                  <a:srgbClr val="000000">
                    <a:alpha val="43137"/>
                  </a:srgbClr>
                </a:outerShdw>
              </a:effectLst>
              <a:latin typeface="Century Gothic" pitchFamily="34" charset="0"/>
            </a:endParaRPr>
          </a:p>
        </p:txBody>
      </p:sp>
      <p:cxnSp>
        <p:nvCxnSpPr>
          <p:cNvPr id="6" name="Straight Connector 5"/>
          <p:cNvCxnSpPr/>
          <p:nvPr/>
        </p:nvCxnSpPr>
        <p:spPr>
          <a:xfrm>
            <a:off x="195262" y="3697514"/>
            <a:ext cx="8713787" cy="0"/>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846138"/>
          </a:xfrm>
        </p:spPr>
        <p:txBody>
          <a:bodyPr>
            <a:normAutofit/>
          </a:bodyPr>
          <a:lstStyle/>
          <a:p>
            <a:pPr>
              <a:defRPr/>
            </a:pPr>
            <a:r>
              <a:rPr lang="en-US" sz="4000" dirty="0" smtClean="0">
                <a:effectLst>
                  <a:outerShdw blurRad="38100" dist="38100" dir="2700000" algn="tl">
                    <a:srgbClr val="000000">
                      <a:alpha val="43137"/>
                    </a:srgbClr>
                  </a:outerShdw>
                </a:effectLst>
                <a:latin typeface="Century Gothic" pitchFamily="34" charset="0"/>
              </a:rPr>
              <a:t>Objective</a:t>
            </a:r>
            <a:endParaRPr lang="en-US" sz="4000" dirty="0">
              <a:effectLst>
                <a:outerShdw blurRad="38100" dist="38100" dir="2700000" algn="tl">
                  <a:srgbClr val="000000">
                    <a:alpha val="43137"/>
                  </a:srgbClr>
                </a:outerShdw>
              </a:effectLst>
              <a:latin typeface="Century Gothic" pitchFamily="34" charset="0"/>
            </a:endParaRPr>
          </a:p>
        </p:txBody>
      </p:sp>
      <p:sp>
        <p:nvSpPr>
          <p:cNvPr id="4099" name="Content Placeholder 2"/>
          <p:cNvSpPr>
            <a:spLocks noGrp="1"/>
          </p:cNvSpPr>
          <p:nvPr>
            <p:ph idx="1"/>
          </p:nvPr>
        </p:nvSpPr>
        <p:spPr>
          <a:xfrm>
            <a:off x="247650" y="1196975"/>
            <a:ext cx="8896350" cy="4929188"/>
          </a:xfrm>
        </p:spPr>
        <p:txBody>
          <a:bodyPr/>
          <a:lstStyle/>
          <a:p>
            <a:pPr marL="0" indent="0" algn="ctr">
              <a:buFontTx/>
              <a:buNone/>
              <a:defRPr/>
            </a:pPr>
            <a:endParaRPr lang="en-US" sz="2800" dirty="0" smtClean="0">
              <a:latin typeface="Century Gothic" panose="020B0502020202020204" pitchFamily="34" charset="0"/>
            </a:endParaRPr>
          </a:p>
          <a:p>
            <a:pPr marL="0" indent="0" algn="ctr">
              <a:buFontTx/>
              <a:buNone/>
              <a:defRPr/>
            </a:pPr>
            <a:endParaRPr lang="en-US" sz="2800" dirty="0">
              <a:latin typeface="Century Gothic" panose="020B0502020202020204" pitchFamily="34" charset="0"/>
            </a:endParaRPr>
          </a:p>
          <a:p>
            <a:pPr marL="0" indent="0" algn="ctr">
              <a:buFontTx/>
              <a:buNone/>
              <a:defRPr/>
            </a:pPr>
            <a:r>
              <a:rPr lang="en-US" sz="2800" dirty="0" smtClean="0">
                <a:latin typeface="Century Gothic" panose="020B0502020202020204" pitchFamily="34" charset="0"/>
              </a:rPr>
              <a:t>This </a:t>
            </a:r>
            <a:r>
              <a:rPr lang="en-US" sz="2800" dirty="0">
                <a:latin typeface="Century Gothic" panose="020B0502020202020204" pitchFamily="34" charset="0"/>
              </a:rPr>
              <a:t>training will look </a:t>
            </a:r>
            <a:r>
              <a:rPr lang="en-US" sz="2800" dirty="0" smtClean="0">
                <a:latin typeface="Century Gothic" panose="020B0502020202020204" pitchFamily="34" charset="0"/>
              </a:rPr>
              <a:t>at how ICJ Rules address secure detention and how to enforce the OJJDP exclusion with state judiciary. </a:t>
            </a:r>
            <a:endParaRPr lang="en-US" sz="2800" dirty="0">
              <a:latin typeface="Century Gothic" panose="020B0502020202020204" pitchFamily="34" charset="0"/>
            </a:endParaRPr>
          </a:p>
          <a:p>
            <a:pPr marL="0" indent="0">
              <a:buFontTx/>
              <a:buNone/>
              <a:defRPr/>
            </a:pPr>
            <a:endParaRPr lang="en-US" dirty="0">
              <a:latin typeface="Century Gothic" panose="020B0502020202020204" pitchFamily="34" charset="0"/>
            </a:endParaRPr>
          </a:p>
          <a:p>
            <a:pPr>
              <a:buFont typeface="Century Gothic" pitchFamily="34" charset="0"/>
              <a:buChar char="―"/>
              <a:defRPr/>
            </a:pPr>
            <a:endParaRPr lang="en-US" altLang="en-US" dirty="0" smtClean="0">
              <a:latin typeface="Century Gothic" pitchFamily="34" charset="0"/>
            </a:endParaRPr>
          </a:p>
        </p:txBody>
      </p:sp>
      <p:sp>
        <p:nvSpPr>
          <p:cNvPr id="4100" name="Footer Placeholder 4"/>
          <p:cNvSpPr>
            <a:spLocks noGrp="1"/>
          </p:cNvSpPr>
          <p:nvPr>
            <p:ph type="ftr" sz="quarter" idx="11"/>
          </p:nvPr>
        </p:nvSpPr>
        <p:spPr>
          <a:xfrm>
            <a:off x="3124200" y="6356350"/>
            <a:ext cx="2895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265CE36E-CF61-42D3-9E58-A0F281D963E2}" type="slidenum">
              <a:rPr lang="en-US" altLang="en-US" sz="1400" smtClean="0"/>
              <a:pPr eaLnBrk="1" hangingPunct="1">
                <a:spcBef>
                  <a:spcPct val="0"/>
                </a:spcBef>
                <a:buClrTx/>
                <a:buSzTx/>
                <a:buFontTx/>
                <a:buNone/>
              </a:pPr>
              <a:t>2</a:t>
            </a:fld>
            <a:endParaRPr lang="en-US" altLang="en-US" sz="1400" smtClean="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14339" name="Rectangle 3"/>
          <p:cNvSpPr>
            <a:spLocks noGrp="1" noChangeArrowheads="1"/>
          </p:cNvSpPr>
          <p:nvPr>
            <p:ph type="body" idx="1"/>
          </p:nvPr>
        </p:nvSpPr>
        <p:spPr>
          <a:xfrm>
            <a:off x="133350" y="1136469"/>
            <a:ext cx="8756650" cy="4576944"/>
          </a:xfrm>
        </p:spPr>
        <p:txBody>
          <a:bodyPr/>
          <a:lstStyle/>
          <a:p>
            <a:pPr marL="514350" indent="-457200">
              <a:defRPr/>
            </a:pPr>
            <a:r>
              <a:rPr lang="en-US" altLang="en-US" sz="2600" dirty="0" smtClean="0">
                <a:latin typeface="Century Gothic" pitchFamily="34" charset="0"/>
              </a:rPr>
              <a:t>Juvenile located by law enforcement in State A</a:t>
            </a:r>
          </a:p>
          <a:p>
            <a:pPr marL="914400" lvl="1" indent="-457200">
              <a:defRPr/>
            </a:pPr>
            <a:r>
              <a:rPr lang="en-US" altLang="en-US" sz="2600" dirty="0" smtClean="0">
                <a:latin typeface="Century Gothic" pitchFamily="34" charset="0"/>
              </a:rPr>
              <a:t>Found in NCIC as a missing person in State B</a:t>
            </a:r>
          </a:p>
          <a:p>
            <a:pPr marL="514350" indent="-457200">
              <a:defRPr/>
            </a:pPr>
            <a:r>
              <a:rPr lang="en-US" altLang="en-US" sz="2600" dirty="0" smtClean="0">
                <a:latin typeface="Century Gothic" pitchFamily="34" charset="0"/>
              </a:rPr>
              <a:t>Placed in runaway shelter</a:t>
            </a:r>
          </a:p>
          <a:p>
            <a:pPr marL="914400" lvl="1" indent="-457200">
              <a:defRPr/>
            </a:pPr>
            <a:r>
              <a:rPr lang="en-US" altLang="en-US" sz="2600" dirty="0" smtClean="0">
                <a:latin typeface="Century Gothic" pitchFamily="34" charset="0"/>
              </a:rPr>
              <a:t>Compact Office requested secure detention</a:t>
            </a:r>
          </a:p>
          <a:p>
            <a:pPr marL="914400" lvl="1" indent="-457200">
              <a:defRPr/>
            </a:pPr>
            <a:r>
              <a:rPr lang="en-US" altLang="en-US" sz="2600" dirty="0" smtClean="0">
                <a:latin typeface="Century Gothic" pitchFamily="34" charset="0"/>
              </a:rPr>
              <a:t>State A’s detention center refused</a:t>
            </a:r>
          </a:p>
          <a:p>
            <a:pPr marL="514350" indent="-457200">
              <a:defRPr/>
            </a:pPr>
            <a:r>
              <a:rPr lang="en-US" altLang="en-US" sz="2600" dirty="0" smtClean="0">
                <a:latin typeface="Century Gothic" pitchFamily="34" charset="0"/>
              </a:rPr>
              <a:t>Juvenile runs away from shelter</a:t>
            </a:r>
          </a:p>
          <a:p>
            <a:pPr marL="914400" lvl="1" indent="-457200">
              <a:defRPr/>
            </a:pPr>
            <a:r>
              <a:rPr lang="en-US" altLang="en-US" sz="2600" dirty="0" smtClean="0">
                <a:latin typeface="Century Gothic" pitchFamily="34" charset="0"/>
              </a:rPr>
              <a:t>Sexually assaulted on streets</a:t>
            </a:r>
            <a:endParaRPr lang="en-US" altLang="en-US" sz="2800" dirty="0">
              <a:latin typeface="Century Gothic" pitchFamily="34" charset="0"/>
            </a:endParaRPr>
          </a:p>
          <a:p>
            <a:pPr marL="457200" lvl="1" indent="0">
              <a:buNone/>
              <a:defRPr/>
            </a:pPr>
            <a:endParaRPr lang="en-US" altLang="en-US" sz="2600" dirty="0" smtClean="0">
              <a:latin typeface="Century Gothic" pitchFamily="34" charset="0"/>
            </a:endParaRPr>
          </a:p>
          <a:p>
            <a:pPr marL="457200" lvl="1" indent="0" algn="ctr">
              <a:buNone/>
              <a:defRPr/>
            </a:pPr>
            <a:r>
              <a:rPr lang="en-US" altLang="en-US" sz="2600" dirty="0" smtClean="0">
                <a:latin typeface="Century Gothic" pitchFamily="34" charset="0"/>
              </a:rPr>
              <a:t>What is the liability for States A &amp; B to be sued by parents of juvenile for refusal to follow ICJ Rules?</a:t>
            </a:r>
            <a:endParaRPr lang="en-US" altLang="en-US" sz="2600" dirty="0">
              <a:latin typeface="Century Gothic" pitchFamily="34" charset="0"/>
            </a:endParaRPr>
          </a:p>
        </p:txBody>
      </p:sp>
      <p:sp>
        <p:nvSpPr>
          <p:cNvPr id="1843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ED1DA675-5592-4EA6-A316-AB4F775B388A}" type="slidenum">
              <a:rPr lang="en-US" altLang="en-US" sz="1400" smtClean="0"/>
              <a:pPr eaLnBrk="1" hangingPunct="1">
                <a:spcBef>
                  <a:spcPct val="0"/>
                </a:spcBef>
                <a:buClrTx/>
                <a:buSzTx/>
                <a:buFontTx/>
                <a:buNone/>
              </a:pPr>
              <a:t>20</a:t>
            </a:fld>
            <a:endParaRPr lang="en-US" altLang="en-US" sz="1400" smtClean="0"/>
          </a:p>
        </p:txBody>
      </p:sp>
      <p:sp>
        <p:nvSpPr>
          <p:cNvPr id="5" name="Rectangle 2"/>
          <p:cNvSpPr>
            <a:spLocks noGrp="1" noChangeArrowheads="1"/>
          </p:cNvSpPr>
          <p:nvPr>
            <p:ph type="title"/>
          </p:nvPr>
        </p:nvSpPr>
        <p:spPr>
          <a:xfrm>
            <a:off x="0" y="0"/>
            <a:ext cx="8458200" cy="812800"/>
          </a:xfrm>
        </p:spPr>
        <p:txBody>
          <a:bodyPr>
            <a:normAutofit/>
          </a:bodyPr>
          <a:lstStyle/>
          <a:p>
            <a:pPr eaLnBrk="1" hangingPunct="1">
              <a:defRPr/>
            </a:pPr>
            <a:r>
              <a:rPr lang="en-US" sz="4000" kern="1200" dirty="0" smtClean="0">
                <a:latin typeface="Century Gothic" panose="020B0502020202020204" pitchFamily="34" charset="0"/>
              </a:rPr>
              <a:t>Scenario</a:t>
            </a:r>
            <a:endParaRPr lang="en-US" sz="4000" dirty="0" smtClean="0">
              <a:effectLst>
                <a:outerShdw blurRad="38100" dist="38100" dir="2700000" algn="tl">
                  <a:srgbClr val="000000">
                    <a:alpha val="43137"/>
                  </a:srgbClr>
                </a:outerShdw>
              </a:effectLst>
              <a:latin typeface="Century Gothic" pitchFamily="34" charset="0"/>
            </a:endParaRPr>
          </a:p>
        </p:txBody>
      </p:sp>
      <p:cxnSp>
        <p:nvCxnSpPr>
          <p:cNvPr id="6" name="Straight Connector 5"/>
          <p:cNvCxnSpPr/>
          <p:nvPr/>
        </p:nvCxnSpPr>
        <p:spPr>
          <a:xfrm>
            <a:off x="195262" y="4703356"/>
            <a:ext cx="8713787" cy="0"/>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8463568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14339" name="Rectangle 3"/>
          <p:cNvSpPr>
            <a:spLocks noGrp="1" noChangeArrowheads="1"/>
          </p:cNvSpPr>
          <p:nvPr>
            <p:ph type="body" idx="1"/>
          </p:nvPr>
        </p:nvSpPr>
        <p:spPr>
          <a:xfrm>
            <a:off x="133350" y="1136469"/>
            <a:ext cx="8756650" cy="4576944"/>
          </a:xfrm>
        </p:spPr>
        <p:txBody>
          <a:bodyPr/>
          <a:lstStyle/>
          <a:p>
            <a:pPr marL="514350" indent="-457200">
              <a:defRPr/>
            </a:pPr>
            <a:r>
              <a:rPr lang="en-US" altLang="en-US" sz="2600" dirty="0" smtClean="0">
                <a:latin typeface="Century Gothic" pitchFamily="34" charset="0"/>
              </a:rPr>
              <a:t>Juvenile runaway located in State A</a:t>
            </a:r>
          </a:p>
          <a:p>
            <a:pPr marL="914400" lvl="1" indent="-457200">
              <a:defRPr/>
            </a:pPr>
            <a:r>
              <a:rPr lang="en-US" altLang="en-US" sz="2600" dirty="0" smtClean="0">
                <a:latin typeface="Century Gothic" pitchFamily="34" charset="0"/>
              </a:rPr>
              <a:t>reported runaway status and on probation in State B</a:t>
            </a:r>
          </a:p>
          <a:p>
            <a:pPr marL="514350" indent="-457200">
              <a:defRPr/>
            </a:pPr>
            <a:r>
              <a:rPr lang="en-US" altLang="en-US" sz="2600" dirty="0" smtClean="0">
                <a:latin typeface="Century Gothic" pitchFamily="34" charset="0"/>
              </a:rPr>
              <a:t>No warrant</a:t>
            </a:r>
          </a:p>
          <a:p>
            <a:pPr marL="914400" lvl="1" indent="-457200">
              <a:defRPr/>
            </a:pPr>
            <a:r>
              <a:rPr lang="en-US" altLang="en-US" sz="2600" dirty="0" smtClean="0">
                <a:latin typeface="Century Gothic" pitchFamily="34" charset="0"/>
              </a:rPr>
              <a:t>State B does not want juvenile to return</a:t>
            </a:r>
          </a:p>
          <a:p>
            <a:pPr marL="514350" indent="-457200">
              <a:defRPr/>
            </a:pPr>
            <a:r>
              <a:rPr lang="en-US" altLang="en-US" sz="2600" dirty="0" smtClean="0">
                <a:latin typeface="Century Gothic" pitchFamily="34" charset="0"/>
              </a:rPr>
              <a:t>Juvenile held in State A detention center</a:t>
            </a:r>
          </a:p>
          <a:p>
            <a:pPr marL="514350" indent="-457200">
              <a:defRPr/>
            </a:pPr>
            <a:r>
              <a:rPr lang="en-US" altLang="en-US" sz="2600" dirty="0" smtClean="0">
                <a:latin typeface="Century Gothic" pitchFamily="34" charset="0"/>
              </a:rPr>
              <a:t>Juvenile released to mother living in State A</a:t>
            </a:r>
          </a:p>
          <a:p>
            <a:pPr marL="57150" indent="0">
              <a:buFontTx/>
              <a:buNone/>
              <a:defRPr/>
            </a:pPr>
            <a:endParaRPr lang="en-US" altLang="en-US" sz="2600" dirty="0" smtClean="0">
              <a:latin typeface="Century Gothic" pitchFamily="34" charset="0"/>
            </a:endParaRPr>
          </a:p>
          <a:p>
            <a:pPr marL="57150" indent="0" algn="ctr">
              <a:buFontTx/>
              <a:buNone/>
              <a:defRPr/>
            </a:pPr>
            <a:r>
              <a:rPr lang="en-US" altLang="en-US" sz="2600" dirty="0" smtClean="0">
                <a:latin typeface="Century Gothic" pitchFamily="34" charset="0"/>
              </a:rPr>
              <a:t>Was the juvenile correctly held in the detention center?</a:t>
            </a:r>
          </a:p>
          <a:p>
            <a:pPr marL="57150" indent="0">
              <a:buNone/>
              <a:defRPr/>
            </a:pPr>
            <a:endParaRPr lang="en-US" altLang="en-US" sz="3200" dirty="0" smtClean="0">
              <a:latin typeface="Century Gothic" pitchFamily="34"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31248555-B832-45AE-8182-312BDD247313}" type="slidenum">
              <a:rPr lang="en-US" altLang="en-US" sz="1400" smtClean="0"/>
              <a:pPr eaLnBrk="1" hangingPunct="1">
                <a:spcBef>
                  <a:spcPct val="0"/>
                </a:spcBef>
                <a:buClrTx/>
                <a:buSzTx/>
                <a:buFontTx/>
                <a:buNone/>
              </a:pPr>
              <a:t>21</a:t>
            </a:fld>
            <a:endParaRPr lang="en-US" altLang="en-US" sz="1400" smtClean="0"/>
          </a:p>
        </p:txBody>
      </p:sp>
      <p:sp>
        <p:nvSpPr>
          <p:cNvPr id="5" name="Rectangle 2"/>
          <p:cNvSpPr>
            <a:spLocks noGrp="1" noChangeArrowheads="1"/>
          </p:cNvSpPr>
          <p:nvPr>
            <p:ph type="title"/>
          </p:nvPr>
        </p:nvSpPr>
        <p:spPr>
          <a:xfrm>
            <a:off x="0" y="0"/>
            <a:ext cx="8458200" cy="812800"/>
          </a:xfrm>
        </p:spPr>
        <p:txBody>
          <a:bodyPr>
            <a:normAutofit/>
          </a:bodyPr>
          <a:lstStyle/>
          <a:p>
            <a:pPr eaLnBrk="1" hangingPunct="1">
              <a:defRPr/>
            </a:pPr>
            <a:r>
              <a:rPr lang="en-US" sz="4000" kern="1200" dirty="0" smtClean="0">
                <a:latin typeface="Century Gothic" panose="020B0502020202020204" pitchFamily="34" charset="0"/>
              </a:rPr>
              <a:t>Scenario</a:t>
            </a:r>
            <a:endParaRPr lang="en-US" sz="4000" dirty="0" smtClean="0">
              <a:effectLst>
                <a:outerShdw blurRad="38100" dist="38100" dir="2700000" algn="tl">
                  <a:srgbClr val="000000">
                    <a:alpha val="43137"/>
                  </a:srgbClr>
                </a:outerShdw>
              </a:effectLst>
              <a:latin typeface="Century Gothic" pitchFamily="34" charset="0"/>
            </a:endParaRPr>
          </a:p>
        </p:txBody>
      </p:sp>
      <p:cxnSp>
        <p:nvCxnSpPr>
          <p:cNvPr id="3" name="Straight Connector 2"/>
          <p:cNvCxnSpPr/>
          <p:nvPr/>
        </p:nvCxnSpPr>
        <p:spPr>
          <a:xfrm>
            <a:off x="195261" y="4611914"/>
            <a:ext cx="8713787" cy="0"/>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14339" name="Rectangle 3"/>
          <p:cNvSpPr>
            <a:spLocks noGrp="1" noChangeArrowheads="1"/>
          </p:cNvSpPr>
          <p:nvPr>
            <p:ph type="body" idx="1"/>
          </p:nvPr>
        </p:nvSpPr>
        <p:spPr>
          <a:xfrm>
            <a:off x="133350" y="1136469"/>
            <a:ext cx="8756650" cy="4576944"/>
          </a:xfrm>
        </p:spPr>
        <p:txBody>
          <a:bodyPr/>
          <a:lstStyle/>
          <a:p>
            <a:pPr>
              <a:defRPr/>
            </a:pPr>
            <a:r>
              <a:rPr lang="en-US" altLang="en-US" sz="2600" dirty="0" smtClean="0">
                <a:latin typeface="Century Gothic" pitchFamily="34" charset="0"/>
              </a:rPr>
              <a:t>Juvenile picked up by law enforcement in State A</a:t>
            </a:r>
          </a:p>
          <a:p>
            <a:pPr lvl="1">
              <a:defRPr/>
            </a:pPr>
            <a:r>
              <a:rPr lang="en-US" altLang="en-US" sz="2600" dirty="0" smtClean="0">
                <a:latin typeface="Century Gothic" pitchFamily="34" charset="0"/>
              </a:rPr>
              <a:t>Juvenile discloses runaway status from State B</a:t>
            </a:r>
          </a:p>
          <a:p>
            <a:pPr>
              <a:defRPr/>
            </a:pPr>
            <a:r>
              <a:rPr lang="en-US" altLang="en-US" sz="2600" dirty="0" smtClean="0">
                <a:latin typeface="Century Gothic" pitchFamily="34" charset="0"/>
              </a:rPr>
              <a:t>Juvenile not found in NCIC</a:t>
            </a:r>
          </a:p>
          <a:p>
            <a:pPr marL="0" indent="0">
              <a:buNone/>
              <a:defRPr/>
            </a:pPr>
            <a:endParaRPr lang="en-US" altLang="en-US" sz="2600" dirty="0">
              <a:latin typeface="Century Gothic" pitchFamily="34" charset="0"/>
            </a:endParaRPr>
          </a:p>
          <a:p>
            <a:pPr marL="457200" lvl="1" indent="0" algn="ctr">
              <a:buNone/>
              <a:defRPr/>
            </a:pPr>
            <a:endParaRPr lang="en-US" altLang="en-US" sz="2600" dirty="0" smtClean="0">
              <a:latin typeface="Century Gothic" pitchFamily="34" charset="0"/>
            </a:endParaRPr>
          </a:p>
          <a:p>
            <a:pPr marL="457200" lvl="1" indent="0" algn="ctr">
              <a:buNone/>
              <a:defRPr/>
            </a:pPr>
            <a:r>
              <a:rPr lang="en-US" altLang="en-US" sz="2600" dirty="0" smtClean="0">
                <a:latin typeface="Century Gothic" pitchFamily="34" charset="0"/>
              </a:rPr>
              <a:t>What are State A and State B Compact Offices responsible for?</a:t>
            </a: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E7A6DA98-29D7-4E3C-90FC-B510F871F348}" type="slidenum">
              <a:rPr lang="en-US" altLang="en-US" sz="1400" smtClean="0"/>
              <a:pPr eaLnBrk="1" hangingPunct="1">
                <a:spcBef>
                  <a:spcPct val="0"/>
                </a:spcBef>
                <a:buClrTx/>
                <a:buSzTx/>
                <a:buFontTx/>
                <a:buNone/>
              </a:pPr>
              <a:t>22</a:t>
            </a:fld>
            <a:endParaRPr lang="en-US" altLang="en-US" sz="1400" smtClean="0"/>
          </a:p>
        </p:txBody>
      </p:sp>
      <p:sp>
        <p:nvSpPr>
          <p:cNvPr id="5" name="Rectangle 2"/>
          <p:cNvSpPr>
            <a:spLocks noGrp="1" noChangeArrowheads="1"/>
          </p:cNvSpPr>
          <p:nvPr>
            <p:ph type="title"/>
          </p:nvPr>
        </p:nvSpPr>
        <p:spPr>
          <a:xfrm>
            <a:off x="0" y="0"/>
            <a:ext cx="8458200" cy="812800"/>
          </a:xfrm>
        </p:spPr>
        <p:txBody>
          <a:bodyPr>
            <a:normAutofit/>
          </a:bodyPr>
          <a:lstStyle/>
          <a:p>
            <a:pPr eaLnBrk="1" hangingPunct="1">
              <a:defRPr/>
            </a:pPr>
            <a:r>
              <a:rPr lang="en-US" sz="4000" kern="1200" dirty="0" smtClean="0">
                <a:latin typeface="Century Gothic" panose="020B0502020202020204" pitchFamily="34" charset="0"/>
              </a:rPr>
              <a:t>Scenario</a:t>
            </a:r>
            <a:endParaRPr lang="en-US" sz="4000" dirty="0" smtClean="0">
              <a:effectLst>
                <a:outerShdw blurRad="38100" dist="38100" dir="2700000" algn="tl">
                  <a:srgbClr val="000000">
                    <a:alpha val="43137"/>
                  </a:srgbClr>
                </a:outerShdw>
              </a:effectLst>
              <a:latin typeface="Century Gothic" pitchFamily="34" charset="0"/>
            </a:endParaRPr>
          </a:p>
        </p:txBody>
      </p:sp>
      <p:cxnSp>
        <p:nvCxnSpPr>
          <p:cNvPr id="3" name="Straight Connector 2"/>
          <p:cNvCxnSpPr/>
          <p:nvPr/>
        </p:nvCxnSpPr>
        <p:spPr>
          <a:xfrm>
            <a:off x="195262" y="3003868"/>
            <a:ext cx="8713787" cy="0"/>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7815370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14339" name="Rectangle 3"/>
          <p:cNvSpPr>
            <a:spLocks noGrp="1" noChangeArrowheads="1"/>
          </p:cNvSpPr>
          <p:nvPr>
            <p:ph type="body" idx="1"/>
          </p:nvPr>
        </p:nvSpPr>
        <p:spPr>
          <a:xfrm>
            <a:off x="133350" y="892175"/>
            <a:ext cx="8756650" cy="4821238"/>
          </a:xfrm>
        </p:spPr>
        <p:txBody>
          <a:bodyPr/>
          <a:lstStyle/>
          <a:p>
            <a:pPr marL="57150" indent="0">
              <a:buFontTx/>
              <a:buNone/>
              <a:defRPr/>
            </a:pPr>
            <a:r>
              <a:rPr lang="en-US" altLang="en-US" sz="2600" dirty="0" smtClean="0">
                <a:latin typeface="Century Gothic" pitchFamily="34" charset="0"/>
              </a:rPr>
              <a:t>Nebraska</a:t>
            </a:r>
          </a:p>
          <a:p>
            <a:pPr marL="514350" indent="-457200">
              <a:defRPr/>
            </a:pPr>
            <a:r>
              <a:rPr lang="en-US" altLang="en-US" sz="2600" dirty="0" smtClean="0">
                <a:latin typeface="Century Gothic" pitchFamily="34" charset="0"/>
              </a:rPr>
              <a:t>Secure vs. Staff Secure</a:t>
            </a:r>
          </a:p>
          <a:p>
            <a:pPr marL="914400" lvl="1" indent="-457200">
              <a:defRPr/>
            </a:pPr>
            <a:r>
              <a:rPr lang="en-US" altLang="en-US" sz="2600" dirty="0" smtClean="0">
                <a:latin typeface="Century Gothic" pitchFamily="34" charset="0"/>
              </a:rPr>
              <a:t>Non-violent runaways</a:t>
            </a:r>
          </a:p>
          <a:p>
            <a:pPr marL="457200" lvl="1" indent="0">
              <a:buNone/>
              <a:defRPr/>
            </a:pPr>
            <a:endParaRPr lang="en-US" altLang="en-US" sz="2600" dirty="0">
              <a:latin typeface="Century Gothic" pitchFamily="34" charset="0"/>
            </a:endParaRPr>
          </a:p>
          <a:p>
            <a:pPr marL="457200" lvl="1" indent="0" algn="ctr">
              <a:buNone/>
              <a:defRPr/>
            </a:pPr>
            <a:endParaRPr lang="en-US" altLang="en-US" sz="2600" dirty="0" smtClean="0">
              <a:latin typeface="Century Gothic" pitchFamily="34" charset="0"/>
            </a:endParaRPr>
          </a:p>
          <a:p>
            <a:pPr marL="457200" lvl="1" indent="0" algn="ctr">
              <a:buNone/>
              <a:defRPr/>
            </a:pPr>
            <a:r>
              <a:rPr lang="en-US" altLang="en-US" sz="2600" dirty="0" smtClean="0">
                <a:latin typeface="Century Gothic" pitchFamily="34" charset="0"/>
              </a:rPr>
              <a:t>Detention center decision? Staff decision?</a:t>
            </a: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E7A6DA98-29D7-4E3C-90FC-B510F871F348}" type="slidenum">
              <a:rPr lang="en-US" altLang="en-US" sz="1400" smtClean="0"/>
              <a:pPr eaLnBrk="1" hangingPunct="1">
                <a:spcBef>
                  <a:spcPct val="0"/>
                </a:spcBef>
                <a:buClrTx/>
                <a:buSzTx/>
                <a:buFontTx/>
                <a:buNone/>
              </a:pPr>
              <a:t>23</a:t>
            </a:fld>
            <a:endParaRPr lang="en-US" altLang="en-US" sz="1400" smtClean="0"/>
          </a:p>
        </p:txBody>
      </p:sp>
      <p:sp>
        <p:nvSpPr>
          <p:cNvPr id="5" name="Rectangle 2"/>
          <p:cNvSpPr>
            <a:spLocks noGrp="1" noChangeArrowheads="1"/>
          </p:cNvSpPr>
          <p:nvPr>
            <p:ph type="title"/>
          </p:nvPr>
        </p:nvSpPr>
        <p:spPr>
          <a:xfrm>
            <a:off x="0" y="0"/>
            <a:ext cx="8458200" cy="812800"/>
          </a:xfrm>
        </p:spPr>
        <p:txBody>
          <a:bodyPr>
            <a:normAutofit/>
          </a:bodyPr>
          <a:lstStyle/>
          <a:p>
            <a:pPr eaLnBrk="1" hangingPunct="1">
              <a:defRPr/>
            </a:pPr>
            <a:r>
              <a:rPr lang="en-US" sz="4000" kern="1200" dirty="0" smtClean="0">
                <a:latin typeface="Century Gothic" panose="020B0502020202020204" pitchFamily="34" charset="0"/>
              </a:rPr>
              <a:t>Scenario</a:t>
            </a:r>
            <a:endParaRPr lang="en-US" sz="4000" dirty="0" smtClean="0">
              <a:effectLst>
                <a:outerShdw blurRad="38100" dist="38100" dir="2700000" algn="tl">
                  <a:srgbClr val="000000">
                    <a:alpha val="43137"/>
                  </a:srgbClr>
                </a:outerShdw>
              </a:effectLst>
              <a:latin typeface="Century Gothic" pitchFamily="34" charset="0"/>
            </a:endParaRPr>
          </a:p>
        </p:txBody>
      </p:sp>
      <p:cxnSp>
        <p:nvCxnSpPr>
          <p:cNvPr id="3" name="Straight Connector 2"/>
          <p:cNvCxnSpPr/>
          <p:nvPr/>
        </p:nvCxnSpPr>
        <p:spPr>
          <a:xfrm>
            <a:off x="195263" y="2820988"/>
            <a:ext cx="8713787" cy="0"/>
          </a:xfrm>
          <a:prstGeom prst="line">
            <a:avLst/>
          </a:prstGeom>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8195" name="Rectangle 2"/>
          <p:cNvSpPr>
            <a:spLocks noGrp="1" noChangeArrowheads="1"/>
          </p:cNvSpPr>
          <p:nvPr>
            <p:ph type="title"/>
          </p:nvPr>
        </p:nvSpPr>
        <p:spPr>
          <a:xfrm>
            <a:off x="0" y="0"/>
            <a:ext cx="8458200" cy="812800"/>
          </a:xfrm>
        </p:spPr>
        <p:txBody>
          <a:bodyPr>
            <a:normAutofit/>
          </a:bodyPr>
          <a:lstStyle/>
          <a:p>
            <a:pPr eaLnBrk="1" hangingPunct="1">
              <a:defRPr/>
            </a:pPr>
            <a:r>
              <a:rPr lang="en-US" sz="4000" dirty="0" smtClean="0">
                <a:effectLst>
                  <a:outerShdw blurRad="38100" dist="38100" dir="2700000" algn="tl">
                    <a:srgbClr val="000000">
                      <a:alpha val="43137"/>
                    </a:srgbClr>
                  </a:outerShdw>
                </a:effectLst>
                <a:latin typeface="Century Gothic" pitchFamily="34" charset="0"/>
              </a:rPr>
              <a:t>Opposition : SOS Project</a:t>
            </a:r>
          </a:p>
        </p:txBody>
      </p:sp>
      <p:sp>
        <p:nvSpPr>
          <p:cNvPr id="7172" name="Rectangle 3"/>
          <p:cNvSpPr>
            <a:spLocks noGrp="1" noChangeArrowheads="1"/>
          </p:cNvSpPr>
          <p:nvPr>
            <p:ph type="body" idx="1"/>
          </p:nvPr>
        </p:nvSpPr>
        <p:spPr>
          <a:xfrm>
            <a:off x="225425" y="900113"/>
            <a:ext cx="8766175" cy="5043487"/>
          </a:xfrm>
        </p:spPr>
        <p:txBody>
          <a:bodyPr/>
          <a:lstStyle/>
          <a:p>
            <a:pPr marL="0" indent="0">
              <a:buFontTx/>
              <a:buNone/>
              <a:defRPr/>
            </a:pPr>
            <a:endParaRPr lang="en-US" kern="1200" dirty="0" smtClean="0">
              <a:latin typeface="Century Gothic" panose="020B0502020202020204" pitchFamily="34" charset="0"/>
            </a:endParaRPr>
          </a:p>
          <a:p>
            <a:pPr marL="0" indent="0">
              <a:buFontTx/>
              <a:buNone/>
              <a:defRPr/>
            </a:pPr>
            <a:r>
              <a:rPr lang="en-US" kern="1200" dirty="0" smtClean="0">
                <a:latin typeface="Century Gothic" panose="020B0502020202020204" pitchFamily="34" charset="0"/>
              </a:rPr>
              <a:t>Coalition for Juvenile Justice</a:t>
            </a:r>
          </a:p>
          <a:p>
            <a:pPr marL="0" indent="0">
              <a:buFontTx/>
              <a:buNone/>
              <a:defRPr/>
            </a:pPr>
            <a:endParaRPr lang="en-US" kern="1200" dirty="0" smtClean="0">
              <a:latin typeface="Century Gothic" panose="020B0502020202020204" pitchFamily="34" charset="0"/>
            </a:endParaRPr>
          </a:p>
          <a:p>
            <a:pPr marL="0" indent="0">
              <a:buFontTx/>
              <a:buNone/>
              <a:defRPr/>
            </a:pPr>
            <a:r>
              <a:rPr lang="en-US" kern="1200" dirty="0" smtClean="0">
                <a:latin typeface="Century Gothic" panose="020B0502020202020204" pitchFamily="34" charset="0"/>
              </a:rPr>
              <a:t>Preventing court involvement and incarceration of status offenders and non-delinquent juveniles.</a:t>
            </a:r>
          </a:p>
          <a:p>
            <a:pPr marL="0" indent="0">
              <a:buFontTx/>
              <a:buNone/>
              <a:defRPr/>
            </a:pPr>
            <a:endParaRPr lang="en-US" kern="1200" dirty="0">
              <a:latin typeface="Century Gothic" panose="020B0502020202020204" pitchFamily="34" charset="0"/>
            </a:endParaRPr>
          </a:p>
          <a:p>
            <a:pPr marL="0" indent="0">
              <a:buFontTx/>
              <a:buNone/>
              <a:defRPr/>
            </a:pPr>
            <a:endParaRPr lang="en-US" kern="1200" dirty="0">
              <a:latin typeface="Century Gothic" panose="020B0502020202020204" pitchFamily="34" charset="0"/>
            </a:endParaRPr>
          </a:p>
          <a:p>
            <a:pPr marL="0" indent="0">
              <a:buFontTx/>
              <a:buNone/>
              <a:defRPr/>
            </a:pPr>
            <a:endParaRPr lang="en-US" kern="1200" dirty="0" smtClean="0">
              <a:latin typeface="Century Gothic" panose="020B0502020202020204" pitchFamily="34" charset="0"/>
            </a:endParaRPr>
          </a:p>
        </p:txBody>
      </p:sp>
      <p:sp>
        <p:nvSpPr>
          <p:cNvPr id="215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CFFDBB43-F65A-4961-B858-84BACA6553CE}" type="slidenum">
              <a:rPr lang="en-US" altLang="en-US" sz="1400" smtClean="0"/>
              <a:pPr eaLnBrk="1" hangingPunct="1">
                <a:spcBef>
                  <a:spcPct val="0"/>
                </a:spcBef>
                <a:buClrTx/>
                <a:buSzTx/>
                <a:buFontTx/>
                <a:buNone/>
              </a:pPr>
              <a:t>24</a:t>
            </a:fld>
            <a:endParaRPr lang="en-US" altLang="en-US" sz="1400" smtClean="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8195" name="Rectangle 2"/>
          <p:cNvSpPr>
            <a:spLocks noGrp="1" noChangeArrowheads="1"/>
          </p:cNvSpPr>
          <p:nvPr>
            <p:ph type="title"/>
          </p:nvPr>
        </p:nvSpPr>
        <p:spPr>
          <a:xfrm>
            <a:off x="0" y="0"/>
            <a:ext cx="8458200" cy="812800"/>
          </a:xfrm>
        </p:spPr>
        <p:txBody>
          <a:bodyPr>
            <a:normAutofit/>
          </a:bodyPr>
          <a:lstStyle/>
          <a:p>
            <a:pPr eaLnBrk="1" hangingPunct="1">
              <a:defRPr/>
            </a:pPr>
            <a:r>
              <a:rPr lang="en-US" sz="4000" dirty="0" smtClean="0">
                <a:effectLst>
                  <a:outerShdw blurRad="38100" dist="38100" dir="2700000" algn="tl">
                    <a:srgbClr val="000000">
                      <a:alpha val="43137"/>
                    </a:srgbClr>
                  </a:outerShdw>
                </a:effectLst>
                <a:latin typeface="Century Gothic" pitchFamily="34" charset="0"/>
              </a:rPr>
              <a:t>White Paper</a:t>
            </a:r>
          </a:p>
        </p:txBody>
      </p:sp>
      <p:sp>
        <p:nvSpPr>
          <p:cNvPr id="7172" name="Rectangle 3"/>
          <p:cNvSpPr>
            <a:spLocks noGrp="1" noChangeArrowheads="1"/>
          </p:cNvSpPr>
          <p:nvPr>
            <p:ph type="body" idx="1"/>
          </p:nvPr>
        </p:nvSpPr>
        <p:spPr>
          <a:xfrm>
            <a:off x="225425" y="1136469"/>
            <a:ext cx="8766175" cy="4807131"/>
          </a:xfrm>
        </p:spPr>
        <p:txBody>
          <a:bodyPr/>
          <a:lstStyle/>
          <a:p>
            <a:pPr>
              <a:defRPr/>
            </a:pPr>
            <a:r>
              <a:rPr lang="en-US" sz="2600" kern="1200" dirty="0" smtClean="0">
                <a:latin typeface="Century Gothic" panose="020B0502020202020204" pitchFamily="34" charset="0"/>
              </a:rPr>
              <a:t>Temporary Secure Detention of Non-Adjudicated Juvenile Runaways</a:t>
            </a:r>
          </a:p>
          <a:p>
            <a:pPr lvl="1">
              <a:defRPr/>
            </a:pPr>
            <a:r>
              <a:rPr lang="en-US" sz="2600" kern="1200" dirty="0" smtClean="0">
                <a:latin typeface="Century Gothic" panose="020B0502020202020204" pitchFamily="34" charset="0"/>
              </a:rPr>
              <a:t>October 2013</a:t>
            </a:r>
            <a:endParaRPr lang="en-US" sz="2600" kern="1200" dirty="0">
              <a:latin typeface="Century Gothic" panose="020B0502020202020204" pitchFamily="34" charset="0"/>
            </a:endParaRPr>
          </a:p>
          <a:p>
            <a:pPr>
              <a:defRPr/>
            </a:pPr>
            <a:endParaRPr lang="en-US" sz="2600" kern="1200" dirty="0" smtClean="0">
              <a:latin typeface="Century Gothic" panose="020B0502020202020204" pitchFamily="34" charset="0"/>
            </a:endParaRPr>
          </a:p>
        </p:txBody>
      </p:sp>
      <p:sp>
        <p:nvSpPr>
          <p:cNvPr id="2253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7C744684-F4F8-4683-9D17-DB9492E88C03}" type="slidenum">
              <a:rPr lang="en-US" altLang="en-US" sz="1400" smtClean="0"/>
              <a:pPr eaLnBrk="1" hangingPunct="1">
                <a:spcBef>
                  <a:spcPct val="0"/>
                </a:spcBef>
                <a:buClrTx/>
                <a:buSzTx/>
                <a:buFontTx/>
                <a:buNone/>
              </a:pPr>
              <a:t>25</a:t>
            </a:fld>
            <a:endParaRPr lang="en-US" altLang="en-US" sz="1400" smtClean="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225425" y="996950"/>
            <a:ext cx="8756650" cy="4821238"/>
          </a:xfrm>
        </p:spPr>
        <p:txBody>
          <a:bodyPr/>
          <a:lstStyle/>
          <a:p>
            <a:pPr marL="57150" indent="0" algn="ctr">
              <a:buFontTx/>
              <a:buNone/>
            </a:pPr>
            <a:endParaRPr lang="en-US" altLang="en-US" sz="3200" dirty="0" smtClean="0">
              <a:latin typeface="Century Gothic" pitchFamily="34" charset="0"/>
            </a:endParaRPr>
          </a:p>
          <a:p>
            <a:pPr marL="57150" indent="0" algn="ctr">
              <a:buFontTx/>
              <a:buNone/>
            </a:pPr>
            <a:endParaRPr lang="en-US" altLang="en-US" sz="3200" dirty="0" smtClean="0">
              <a:latin typeface="Century Gothic" pitchFamily="34" charset="0"/>
            </a:endParaRPr>
          </a:p>
          <a:p>
            <a:pPr marL="57150" indent="0" algn="ctr">
              <a:buFontTx/>
              <a:buNone/>
            </a:pPr>
            <a:r>
              <a:rPr lang="en-US" altLang="en-US" sz="3200" dirty="0" smtClean="0">
                <a:latin typeface="Century Gothic" pitchFamily="34" charset="0"/>
              </a:rPr>
              <a:t>Questions?</a:t>
            </a:r>
          </a:p>
        </p:txBody>
      </p:sp>
      <p:sp>
        <p:nvSpPr>
          <p:cNvPr id="1434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FA1DEC9D-F0EA-45F7-BAFF-DCC5AB6510D3}" type="slidenum">
              <a:rPr lang="en-US" altLang="en-US" sz="1400" smtClean="0"/>
              <a:pPr eaLnBrk="1" hangingPunct="1">
                <a:spcBef>
                  <a:spcPct val="0"/>
                </a:spcBef>
                <a:buClrTx/>
                <a:buSzTx/>
                <a:buFontTx/>
                <a:buNone/>
              </a:pPr>
              <a:t>26</a:t>
            </a:fld>
            <a:endParaRPr lang="en-US" altLang="en-US" sz="1400" smtClean="0"/>
          </a:p>
        </p:txBody>
      </p:sp>
    </p:spTree>
    <p:custDataLst>
      <p:tags r:id="rId1"/>
    </p:custDataLst>
    <p:extLst>
      <p:ext uri="{BB962C8B-B14F-4D97-AF65-F5344CB8AC3E}">
        <p14:creationId xmlns:p14="http://schemas.microsoft.com/office/powerpoint/2010/main" val="2532424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5123" name="Rectangle 3"/>
          <p:cNvSpPr>
            <a:spLocks noGrp="1" noChangeArrowheads="1"/>
          </p:cNvSpPr>
          <p:nvPr>
            <p:ph type="body" idx="1"/>
          </p:nvPr>
        </p:nvSpPr>
        <p:spPr>
          <a:xfrm>
            <a:off x="225425" y="996950"/>
            <a:ext cx="8756650" cy="4821238"/>
          </a:xfrm>
        </p:spPr>
        <p:txBody>
          <a:bodyPr/>
          <a:lstStyle/>
          <a:p>
            <a:pPr marL="57150" indent="0" algn="ctr">
              <a:buFontTx/>
              <a:buNone/>
            </a:pPr>
            <a:endParaRPr lang="en-US" altLang="en-US" sz="3200" dirty="0" smtClean="0">
              <a:latin typeface="Century Gothic" pitchFamily="34" charset="0"/>
            </a:endParaRPr>
          </a:p>
          <a:p>
            <a:pPr marL="57150" indent="0" algn="ctr">
              <a:buFontTx/>
              <a:buNone/>
            </a:pPr>
            <a:endParaRPr lang="en-US" altLang="en-US" sz="3200" dirty="0" smtClean="0">
              <a:latin typeface="Century Gothic" pitchFamily="34" charset="0"/>
            </a:endParaRPr>
          </a:p>
          <a:p>
            <a:pPr marL="57150" indent="0" algn="ctr">
              <a:buFontTx/>
              <a:buNone/>
            </a:pPr>
            <a:r>
              <a:rPr lang="en-US" altLang="en-US" sz="2600" dirty="0" smtClean="0">
                <a:latin typeface="Century Gothic" pitchFamily="34" charset="0"/>
              </a:rPr>
              <a:t>Juvenile Justice and Delinquency Prevention Act (JJDPA) and the Deinstitutionalization of Status Offenders (DSO)</a:t>
            </a: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60347860-F658-4E82-9504-B97750902746}" type="slidenum">
              <a:rPr lang="en-US" altLang="en-US" sz="1400" smtClean="0"/>
              <a:pPr eaLnBrk="1" hangingPunct="1">
                <a:spcBef>
                  <a:spcPct val="0"/>
                </a:spcBef>
                <a:buClrTx/>
                <a:buSzTx/>
                <a:buFontTx/>
                <a:buNone/>
              </a:pPr>
              <a:t>3</a:t>
            </a:fld>
            <a:endParaRPr lang="en-US" altLang="en-US" sz="1400" smtClean="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6147" name="Rectangle 3"/>
          <p:cNvSpPr>
            <a:spLocks noGrp="1" noChangeArrowheads="1"/>
          </p:cNvSpPr>
          <p:nvPr>
            <p:ph type="body" idx="1"/>
          </p:nvPr>
        </p:nvSpPr>
        <p:spPr>
          <a:xfrm>
            <a:off x="225425" y="996950"/>
            <a:ext cx="8756650" cy="4821238"/>
          </a:xfrm>
        </p:spPr>
        <p:txBody>
          <a:bodyPr/>
          <a:lstStyle/>
          <a:p>
            <a:pPr marL="57150" indent="0" algn="ctr">
              <a:buFontTx/>
              <a:buNone/>
            </a:pPr>
            <a:endParaRPr lang="en-US" altLang="en-US" sz="3200" dirty="0" smtClean="0">
              <a:latin typeface="Century Gothic" pitchFamily="34" charset="0"/>
            </a:endParaRPr>
          </a:p>
          <a:p>
            <a:pPr marL="57150" indent="0" algn="ctr">
              <a:buFontTx/>
              <a:buNone/>
            </a:pPr>
            <a:endParaRPr lang="en-US" altLang="en-US" sz="3200" dirty="0" smtClean="0">
              <a:latin typeface="Century Gothic" pitchFamily="34" charset="0"/>
            </a:endParaRPr>
          </a:p>
          <a:p>
            <a:pPr marL="57150" indent="0" algn="ctr">
              <a:buFontTx/>
              <a:buNone/>
            </a:pPr>
            <a:r>
              <a:rPr lang="en-US" altLang="en-US" sz="2800" dirty="0" smtClean="0">
                <a:latin typeface="Century Gothic" pitchFamily="34" charset="0"/>
              </a:rPr>
              <a:t>ICJ Rules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45B97DC7-AC24-43EF-91AC-58909B86A3AA}" type="slidenum">
              <a:rPr lang="en-US" altLang="en-US" sz="1400" smtClean="0"/>
              <a:pPr eaLnBrk="1" hangingPunct="1">
                <a:spcBef>
                  <a:spcPct val="0"/>
                </a:spcBef>
                <a:buClrTx/>
                <a:buSzTx/>
                <a:buFontTx/>
                <a:buNone/>
              </a:pPr>
              <a:t>4</a:t>
            </a:fld>
            <a:endParaRPr lang="en-US" altLang="en-US" sz="1400" smtClean="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8195" name="Rectangle 2"/>
          <p:cNvSpPr>
            <a:spLocks noGrp="1" noChangeArrowheads="1"/>
          </p:cNvSpPr>
          <p:nvPr>
            <p:ph type="title"/>
          </p:nvPr>
        </p:nvSpPr>
        <p:spPr>
          <a:xfrm>
            <a:off x="0" y="0"/>
            <a:ext cx="8458200" cy="812800"/>
          </a:xfrm>
        </p:spPr>
        <p:txBody>
          <a:bodyPr>
            <a:normAutofit fontScale="90000"/>
          </a:bodyPr>
          <a:lstStyle/>
          <a:p>
            <a:pPr eaLnBrk="1" hangingPunct="1">
              <a:defRPr/>
            </a:pPr>
            <a:r>
              <a:rPr lang="en-US" sz="4000" kern="1200" dirty="0" smtClean="0">
                <a:latin typeface="Century Gothic" panose="020B0502020202020204" pitchFamily="34" charset="0"/>
              </a:rPr>
              <a:t>Voluntary &amp; Non-Voluntary Returns</a:t>
            </a:r>
            <a:endParaRPr lang="en-US" sz="4000" dirty="0" smtClean="0">
              <a:effectLst>
                <a:outerShdw blurRad="38100" dist="38100" dir="2700000" algn="tl">
                  <a:srgbClr val="000000">
                    <a:alpha val="43137"/>
                  </a:srgbClr>
                </a:outerShdw>
              </a:effectLst>
              <a:latin typeface="Century Gothic" pitchFamily="34" charset="0"/>
            </a:endParaRPr>
          </a:p>
        </p:txBody>
      </p:sp>
      <p:sp>
        <p:nvSpPr>
          <p:cNvPr id="7172" name="Rectangle 3"/>
          <p:cNvSpPr>
            <a:spLocks noGrp="1" noChangeArrowheads="1"/>
          </p:cNvSpPr>
          <p:nvPr>
            <p:ph type="body" idx="1"/>
          </p:nvPr>
        </p:nvSpPr>
        <p:spPr>
          <a:xfrm>
            <a:off x="225425" y="822325"/>
            <a:ext cx="8766175" cy="5121275"/>
          </a:xfrm>
        </p:spPr>
        <p:txBody>
          <a:bodyPr/>
          <a:lstStyle/>
          <a:p>
            <a:pPr marL="0" indent="0">
              <a:buFontTx/>
              <a:buNone/>
              <a:defRPr/>
            </a:pPr>
            <a:endParaRPr lang="en-US" kern="1200" dirty="0" smtClean="0">
              <a:latin typeface="Century Gothic" panose="020B0502020202020204" pitchFamily="34" charset="0"/>
            </a:endParaRPr>
          </a:p>
          <a:p>
            <a:pPr marL="0" indent="0">
              <a:buFontTx/>
              <a:buNone/>
              <a:defRPr/>
            </a:pPr>
            <a:r>
              <a:rPr lang="en-US" sz="2600" kern="1200" dirty="0" smtClean="0">
                <a:latin typeface="Century Gothic" panose="020B0502020202020204" pitchFamily="34" charset="0"/>
              </a:rPr>
              <a:t>ICJ Rules allow for the secure detention of non-delinquent runaways, accused status offenders, escapees, absconders and accused delinquents.</a:t>
            </a:r>
          </a:p>
          <a:p>
            <a:pPr marL="0" indent="0">
              <a:buFontTx/>
              <a:buNone/>
              <a:defRPr/>
            </a:pPr>
            <a:endParaRPr lang="en-US" sz="2600" kern="1200" dirty="0">
              <a:latin typeface="Century Gothic" panose="020B0502020202020204" pitchFamily="34" charset="0"/>
            </a:endParaRPr>
          </a:p>
          <a:p>
            <a:pPr marL="0" indent="0">
              <a:buFontTx/>
              <a:buNone/>
              <a:defRPr/>
            </a:pPr>
            <a:r>
              <a:rPr lang="en-US" altLang="en-US" sz="2600" dirty="0">
                <a:latin typeface="Century Gothic" panose="020B0502020202020204" pitchFamily="34" charset="0"/>
              </a:rPr>
              <a:t>Juveniles </a:t>
            </a:r>
            <a:r>
              <a:rPr lang="en-US" altLang="en-US" sz="2600" dirty="0" smtClean="0">
                <a:latin typeface="Century Gothic" panose="020B0502020202020204" pitchFamily="34" charset="0"/>
              </a:rPr>
              <a:t>may </a:t>
            </a:r>
            <a:r>
              <a:rPr lang="en-US" altLang="en-US" sz="2600" dirty="0">
                <a:latin typeface="Century Gothic" panose="020B0502020202020204" pitchFamily="34" charset="0"/>
              </a:rPr>
              <a:t>be held for a maximum of </a:t>
            </a:r>
            <a:r>
              <a:rPr lang="en-US" altLang="en-US" sz="2600" dirty="0" smtClean="0">
                <a:latin typeface="Century Gothic" panose="020B0502020202020204" pitchFamily="34" charset="0"/>
              </a:rPr>
              <a:t>90 </a:t>
            </a:r>
            <a:r>
              <a:rPr lang="en-US" altLang="en-US" sz="2600" dirty="0">
                <a:latin typeface="Century Gothic" panose="020B0502020202020204" pitchFamily="34" charset="0"/>
              </a:rPr>
              <a:t>calendar days. </a:t>
            </a:r>
            <a:endParaRPr lang="en-US" altLang="en-US" sz="2600" dirty="0" smtClean="0">
              <a:latin typeface="Century Gothic" panose="020B0502020202020204" pitchFamily="34" charset="0"/>
            </a:endParaRPr>
          </a:p>
          <a:p>
            <a:pPr marL="0" indent="0">
              <a:buFontTx/>
              <a:buNone/>
              <a:defRPr/>
            </a:pPr>
            <a:endParaRPr lang="en-US" kern="1200" dirty="0" smtClean="0">
              <a:latin typeface="Century Gothic" panose="020B0502020202020204" pitchFamily="34" charset="0"/>
            </a:endParaRPr>
          </a:p>
          <a:p>
            <a:pPr marL="0" indent="0">
              <a:buFontTx/>
              <a:buNone/>
              <a:defRPr/>
            </a:pPr>
            <a:endParaRPr lang="en-US" kern="1200" dirty="0">
              <a:latin typeface="Century Gothic" panose="020B0502020202020204" pitchFamily="34" charset="0"/>
            </a:endParaRPr>
          </a:p>
          <a:p>
            <a:pPr marL="0" indent="0">
              <a:buFontTx/>
              <a:buNone/>
              <a:defRPr/>
            </a:pPr>
            <a:endParaRPr lang="en-US" kern="1200" dirty="0">
              <a:latin typeface="Century Gothic" panose="020B0502020202020204" pitchFamily="34" charset="0"/>
            </a:endParaRPr>
          </a:p>
          <a:p>
            <a:pPr marL="0" indent="0">
              <a:buFontTx/>
              <a:buNone/>
              <a:defRPr/>
            </a:pPr>
            <a:endParaRPr lang="en-US" kern="1200" dirty="0" smtClean="0">
              <a:latin typeface="Century Gothic" panose="020B0502020202020204" pitchFamily="34" charset="0"/>
            </a:endParaRP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F6C01676-DFE0-4836-8BCC-B5519069234F}" type="slidenum">
              <a:rPr lang="en-US" altLang="en-US" sz="1400" smtClean="0"/>
              <a:pPr eaLnBrk="1" hangingPunct="1">
                <a:spcBef>
                  <a:spcPct val="0"/>
                </a:spcBef>
                <a:buClrTx/>
                <a:buSzTx/>
                <a:buFontTx/>
                <a:buNone/>
              </a:pPr>
              <a:t>5</a:t>
            </a:fld>
            <a:endParaRPr lang="en-US" altLang="en-US" sz="1400" smtClean="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8195" name="Rectangle 2"/>
          <p:cNvSpPr>
            <a:spLocks noGrp="1" noChangeArrowheads="1"/>
          </p:cNvSpPr>
          <p:nvPr>
            <p:ph type="title"/>
          </p:nvPr>
        </p:nvSpPr>
        <p:spPr>
          <a:xfrm>
            <a:off x="0" y="0"/>
            <a:ext cx="8458200" cy="812800"/>
          </a:xfrm>
        </p:spPr>
        <p:txBody>
          <a:bodyPr>
            <a:normAutofit fontScale="90000"/>
          </a:bodyPr>
          <a:lstStyle/>
          <a:p>
            <a:pPr eaLnBrk="1" hangingPunct="1">
              <a:defRPr/>
            </a:pPr>
            <a:r>
              <a:rPr lang="en-US" sz="4000" kern="1200" dirty="0" smtClean="0">
                <a:latin typeface="Century Gothic" panose="020B0502020202020204" pitchFamily="34" charset="0"/>
              </a:rPr>
              <a:t>Voluntary &amp; Non-Voluntary Returns</a:t>
            </a:r>
            <a:endParaRPr lang="en-US" sz="4000" dirty="0" smtClean="0">
              <a:effectLst>
                <a:outerShdw blurRad="38100" dist="38100" dir="2700000" algn="tl">
                  <a:srgbClr val="000000">
                    <a:alpha val="43137"/>
                  </a:srgbClr>
                </a:outerShdw>
              </a:effectLst>
              <a:latin typeface="Century Gothic" pitchFamily="34" charset="0"/>
            </a:endParaRPr>
          </a:p>
        </p:txBody>
      </p:sp>
      <p:sp>
        <p:nvSpPr>
          <p:cNvPr id="7172" name="Rectangle 3"/>
          <p:cNvSpPr>
            <a:spLocks noGrp="1" noChangeArrowheads="1"/>
          </p:cNvSpPr>
          <p:nvPr>
            <p:ph type="body" idx="1"/>
          </p:nvPr>
        </p:nvSpPr>
        <p:spPr>
          <a:xfrm>
            <a:off x="225425" y="822325"/>
            <a:ext cx="8766175" cy="5121275"/>
          </a:xfrm>
        </p:spPr>
        <p:txBody>
          <a:bodyPr/>
          <a:lstStyle/>
          <a:p>
            <a:pPr marL="0" indent="0">
              <a:buFontTx/>
              <a:buNone/>
              <a:defRPr/>
            </a:pPr>
            <a:endParaRPr lang="en-US" kern="1200" dirty="0">
              <a:latin typeface="Century Gothic" panose="020B0502020202020204" pitchFamily="34" charset="0"/>
            </a:endParaRPr>
          </a:p>
          <a:p>
            <a:pPr marL="0" indent="0">
              <a:buFontTx/>
              <a:buNone/>
              <a:defRPr/>
            </a:pPr>
            <a:r>
              <a:rPr lang="en-US" kern="1200" dirty="0" smtClean="0">
                <a:latin typeface="Century Gothic" panose="020B0502020202020204" pitchFamily="34" charset="0"/>
              </a:rPr>
              <a:t>Rule 6-101: Release of Runaways to Parent or Legal Guardian</a:t>
            </a:r>
          </a:p>
          <a:p>
            <a:pPr marL="0" indent="0">
              <a:buFontTx/>
              <a:buNone/>
              <a:defRPr/>
            </a:pPr>
            <a:endParaRPr lang="en-US" kern="1200" dirty="0" smtClean="0">
              <a:latin typeface="Century Gothic" panose="020B0502020202020204" pitchFamily="34" charset="0"/>
            </a:endParaRPr>
          </a:p>
          <a:p>
            <a:pPr>
              <a:defRPr/>
            </a:pPr>
            <a:r>
              <a:rPr lang="en-US" kern="1200" dirty="0" smtClean="0">
                <a:latin typeface="Century Gothic" panose="020B0502020202020204" pitchFamily="34" charset="0"/>
              </a:rPr>
              <a:t>Runaways held over 24 hours do not have to be held in secure detention</a:t>
            </a:r>
          </a:p>
          <a:p>
            <a:pPr marL="0" indent="0">
              <a:buFontTx/>
              <a:buNone/>
              <a:defRPr/>
            </a:pPr>
            <a:endParaRPr lang="en-US" kern="1200" dirty="0" smtClean="0">
              <a:latin typeface="Century Gothic" panose="020B0502020202020204" pitchFamily="34" charset="0"/>
            </a:endParaRPr>
          </a:p>
          <a:p>
            <a:pPr>
              <a:defRPr/>
            </a:pPr>
            <a:r>
              <a:rPr lang="en-US" kern="1200" dirty="0" smtClean="0">
                <a:latin typeface="Century Gothic" panose="020B0502020202020204" pitchFamily="34" charset="0"/>
              </a:rPr>
              <a:t>Runaways endangering themselves or others held beyond 24 hours shall be held in ‘secure facilities’</a:t>
            </a:r>
          </a:p>
          <a:p>
            <a:pPr lvl="1">
              <a:defRPr/>
            </a:pPr>
            <a:r>
              <a:rPr lang="en-US" kern="1200" dirty="0" smtClean="0">
                <a:latin typeface="Century Gothic" panose="020B0502020202020204" pitchFamily="34" charset="0"/>
              </a:rPr>
              <a:t>Secure facility vs. secure detention</a:t>
            </a:r>
          </a:p>
          <a:p>
            <a:pPr marL="0" indent="0">
              <a:buFontTx/>
              <a:buNone/>
              <a:defRPr/>
            </a:pPr>
            <a:endParaRPr lang="en-US" kern="1200" dirty="0" smtClean="0">
              <a:latin typeface="Century Gothic" panose="020B0502020202020204" pitchFamily="34" charset="0"/>
            </a:endParaRPr>
          </a:p>
          <a:p>
            <a:pPr marL="0" indent="0">
              <a:buFontTx/>
              <a:buNone/>
              <a:defRPr/>
            </a:pPr>
            <a:endParaRPr lang="en-US" kern="1200" dirty="0">
              <a:latin typeface="Century Gothic" panose="020B0502020202020204" pitchFamily="34" charset="0"/>
            </a:endParaRPr>
          </a:p>
          <a:p>
            <a:pPr marL="0" indent="0">
              <a:buFontTx/>
              <a:buNone/>
              <a:defRPr/>
            </a:pPr>
            <a:endParaRPr lang="en-US" kern="1200" dirty="0" smtClean="0">
              <a:latin typeface="Century Gothic" panose="020B0502020202020204" pitchFamily="34" charset="0"/>
            </a:endParaRPr>
          </a:p>
          <a:p>
            <a:pPr marL="0" indent="0">
              <a:buFontTx/>
              <a:buNone/>
              <a:defRPr/>
            </a:pPr>
            <a:endParaRPr lang="en-US" kern="1200" dirty="0" smtClean="0">
              <a:latin typeface="Century Gothic" panose="020B0502020202020204" pitchFamily="34" charset="0"/>
            </a:endParaRPr>
          </a:p>
          <a:p>
            <a:pPr marL="0" indent="0">
              <a:buFontTx/>
              <a:buNone/>
              <a:defRPr/>
            </a:pPr>
            <a:endParaRPr lang="en-US" kern="1200" dirty="0">
              <a:latin typeface="Century Gothic" panose="020B0502020202020204" pitchFamily="34" charset="0"/>
            </a:endParaRPr>
          </a:p>
          <a:p>
            <a:pPr marL="0" indent="0">
              <a:buFontTx/>
              <a:buNone/>
              <a:defRPr/>
            </a:pPr>
            <a:endParaRPr lang="en-US" kern="1200" dirty="0" smtClean="0">
              <a:latin typeface="Century Gothic" panose="020B0502020202020204" pitchFamily="34" charset="0"/>
            </a:endParaRPr>
          </a:p>
        </p:txBody>
      </p:sp>
      <p:sp>
        <p:nvSpPr>
          <p:cNvPr id="81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4D72E885-51BA-4EBB-A11E-CB7F88935F7B}" type="slidenum">
              <a:rPr lang="en-US" altLang="en-US" sz="1400" smtClean="0"/>
              <a:pPr eaLnBrk="1" hangingPunct="1">
                <a:spcBef>
                  <a:spcPct val="0"/>
                </a:spcBef>
                <a:buClrTx/>
                <a:buSzTx/>
                <a:buFontTx/>
                <a:buNone/>
              </a:pPr>
              <a:t>6</a:t>
            </a:fld>
            <a:endParaRPr lang="en-US" altLang="en-US" sz="1400" smtClean="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8195" name="Rectangle 2"/>
          <p:cNvSpPr>
            <a:spLocks noGrp="1" noChangeArrowheads="1"/>
          </p:cNvSpPr>
          <p:nvPr>
            <p:ph type="title"/>
          </p:nvPr>
        </p:nvSpPr>
        <p:spPr>
          <a:xfrm>
            <a:off x="0" y="0"/>
            <a:ext cx="8458200" cy="812800"/>
          </a:xfrm>
        </p:spPr>
        <p:txBody>
          <a:bodyPr>
            <a:normAutofit/>
          </a:bodyPr>
          <a:lstStyle/>
          <a:p>
            <a:pPr eaLnBrk="1" hangingPunct="1">
              <a:defRPr/>
            </a:pPr>
            <a:r>
              <a:rPr lang="en-US" sz="4000" kern="1200" dirty="0" smtClean="0">
                <a:latin typeface="Century Gothic" panose="020B0502020202020204" pitchFamily="34" charset="0"/>
              </a:rPr>
              <a:t>OJJDP Exclusion</a:t>
            </a:r>
            <a:endParaRPr lang="en-US" sz="4000" dirty="0" smtClean="0">
              <a:effectLst>
                <a:outerShdw blurRad="38100" dist="38100" dir="2700000" algn="tl">
                  <a:srgbClr val="000000">
                    <a:alpha val="43137"/>
                  </a:srgbClr>
                </a:outerShdw>
              </a:effectLst>
              <a:latin typeface="Century Gothic" pitchFamily="34" charset="0"/>
            </a:endParaRPr>
          </a:p>
        </p:txBody>
      </p:sp>
      <p:sp>
        <p:nvSpPr>
          <p:cNvPr id="7172" name="Rectangle 3"/>
          <p:cNvSpPr>
            <a:spLocks noGrp="1" noChangeArrowheads="1"/>
          </p:cNvSpPr>
          <p:nvPr>
            <p:ph type="body" idx="1"/>
          </p:nvPr>
        </p:nvSpPr>
        <p:spPr>
          <a:xfrm>
            <a:off x="225425" y="900113"/>
            <a:ext cx="8766175" cy="5043487"/>
          </a:xfrm>
        </p:spPr>
        <p:txBody>
          <a:bodyPr/>
          <a:lstStyle/>
          <a:p>
            <a:pPr marL="0" indent="0">
              <a:buFontTx/>
              <a:buNone/>
              <a:defRPr/>
            </a:pPr>
            <a:endParaRPr lang="en-US" kern="1200" dirty="0" smtClean="0">
              <a:latin typeface="Century Gothic" panose="020B0502020202020204" pitchFamily="34" charset="0"/>
            </a:endParaRPr>
          </a:p>
          <a:p>
            <a:pPr marL="0" indent="0">
              <a:buFontTx/>
              <a:buNone/>
              <a:defRPr/>
            </a:pPr>
            <a:r>
              <a:rPr lang="en-US" sz="2600" kern="1200" dirty="0" smtClean="0">
                <a:latin typeface="Century Gothic" panose="020B0502020202020204" pitchFamily="34" charset="0"/>
              </a:rPr>
              <a:t>Juveniles held pursuant to the ICJ are excluded from the deinstitutionalization of status offenders requirements. </a:t>
            </a:r>
          </a:p>
          <a:p>
            <a:pPr marL="0" indent="0">
              <a:buFontTx/>
              <a:buNone/>
              <a:defRPr/>
            </a:pPr>
            <a:endParaRPr lang="en-US" kern="1200" dirty="0">
              <a:latin typeface="Century Gothic" panose="020B0502020202020204" pitchFamily="34" charset="0"/>
            </a:endParaRPr>
          </a:p>
          <a:p>
            <a:pPr marL="0" indent="0">
              <a:buFontTx/>
              <a:buNone/>
              <a:defRPr/>
            </a:pPr>
            <a:endParaRPr lang="en-US" kern="1200" dirty="0" smtClean="0">
              <a:latin typeface="Century Gothic" panose="020B0502020202020204" pitchFamily="34" charset="0"/>
            </a:endParaRPr>
          </a:p>
        </p:txBody>
      </p:sp>
      <p:sp>
        <p:nvSpPr>
          <p:cNvPr id="92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674BF82C-FD7E-48ED-990A-7C279D19C6D4}" type="slidenum">
              <a:rPr lang="en-US" altLang="en-US" sz="1400" smtClean="0"/>
              <a:pPr eaLnBrk="1" hangingPunct="1">
                <a:spcBef>
                  <a:spcPct val="0"/>
                </a:spcBef>
                <a:buClrTx/>
                <a:buSzTx/>
                <a:buFontTx/>
                <a:buNone/>
              </a:pPr>
              <a:t>7</a:t>
            </a:fld>
            <a:endParaRPr lang="en-US" altLang="en-US" sz="1400" smtClean="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8195" name="Rectangle 2"/>
          <p:cNvSpPr>
            <a:spLocks noGrp="1" noChangeArrowheads="1"/>
          </p:cNvSpPr>
          <p:nvPr>
            <p:ph type="title"/>
          </p:nvPr>
        </p:nvSpPr>
        <p:spPr>
          <a:xfrm>
            <a:off x="0" y="0"/>
            <a:ext cx="8458200" cy="812800"/>
          </a:xfrm>
        </p:spPr>
        <p:txBody>
          <a:bodyPr>
            <a:normAutofit/>
          </a:bodyPr>
          <a:lstStyle/>
          <a:p>
            <a:pPr eaLnBrk="1" hangingPunct="1">
              <a:defRPr/>
            </a:pPr>
            <a:r>
              <a:rPr lang="en-US" sz="4000" kern="1200" dirty="0" smtClean="0">
                <a:latin typeface="Century Gothic" panose="020B0502020202020204" pitchFamily="34" charset="0"/>
              </a:rPr>
              <a:t>Survey Results</a:t>
            </a:r>
            <a:endParaRPr lang="en-US" sz="4000" dirty="0" smtClean="0">
              <a:effectLst>
                <a:outerShdw blurRad="38100" dist="38100" dir="2700000" algn="tl">
                  <a:srgbClr val="000000">
                    <a:alpha val="43137"/>
                  </a:srgbClr>
                </a:outerShdw>
              </a:effectLst>
              <a:latin typeface="Century Gothic" pitchFamily="34" charset="0"/>
            </a:endParaRPr>
          </a:p>
        </p:txBody>
      </p:sp>
      <p:sp>
        <p:nvSpPr>
          <p:cNvPr id="102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774E2C65-7DF7-48CF-9CEA-2C1C9D7D8531}" type="slidenum">
              <a:rPr lang="en-US" altLang="en-US" sz="1400" smtClean="0"/>
              <a:pPr eaLnBrk="1" hangingPunct="1">
                <a:spcBef>
                  <a:spcPct val="0"/>
                </a:spcBef>
                <a:buClrTx/>
                <a:buSzTx/>
                <a:buFontTx/>
                <a:buNone/>
              </a:pPr>
              <a:t>8</a:t>
            </a:fld>
            <a:endParaRPr lang="en-US" altLang="en-US" sz="1400" smtClean="0"/>
          </a:p>
        </p:txBody>
      </p:sp>
      <p:graphicFrame>
        <p:nvGraphicFramePr>
          <p:cNvPr id="2" name="Content Placeholder 2"/>
          <p:cNvGraphicFramePr>
            <a:graphicFrameLocks noGrp="1"/>
          </p:cNvGraphicFramePr>
          <p:nvPr>
            <p:ph idx="1"/>
            <p:extLst>
              <p:ext uri="{D42A27DB-BD31-4B8C-83A1-F6EECF244321}">
                <p14:modId xmlns:p14="http://schemas.microsoft.com/office/powerpoint/2010/main" val="3396758036"/>
              </p:ext>
            </p:extLst>
          </p:nvPr>
        </p:nvGraphicFramePr>
        <p:xfrm>
          <a:off x="300038" y="914400"/>
          <a:ext cx="8432800" cy="5186363"/>
        </p:xfrm>
        <a:graphic>
          <a:graphicData uri="http://schemas.openxmlformats.org/drawingml/2006/chart">
            <c:chart xmlns:c="http://schemas.openxmlformats.org/drawingml/2006/chart" xmlns:r="http://schemas.openxmlformats.org/officeDocument/2006/relationships" r:id="rId4"/>
          </a:graphicData>
        </a:graphic>
      </p:graphicFrame>
      <p:sp>
        <p:nvSpPr>
          <p:cNvPr id="10246" name="TextBox 3"/>
          <p:cNvSpPr txBox="1">
            <a:spLocks noChangeArrowheads="1"/>
          </p:cNvSpPr>
          <p:nvPr/>
        </p:nvSpPr>
        <p:spPr bwMode="auto">
          <a:xfrm>
            <a:off x="4716463" y="4767263"/>
            <a:ext cx="12398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algn="r" eaLnBrk="1" hangingPunct="1">
              <a:spcBef>
                <a:spcPct val="0"/>
              </a:spcBef>
              <a:buClrTx/>
              <a:buSzTx/>
              <a:buFontTx/>
              <a:buNone/>
            </a:pPr>
            <a:r>
              <a:rPr lang="en-US" altLang="en-US" sz="1800"/>
              <a:t>50.98%</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r>
              <a:rPr lang="en-US" altLang="en-US" sz="1400" smtClean="0">
                <a:latin typeface="Century Gothic" pitchFamily="34" charset="0"/>
              </a:rPr>
              <a:t>Serving Juveniles While Protecting Communities</a:t>
            </a:r>
          </a:p>
        </p:txBody>
      </p:sp>
      <p:sp>
        <p:nvSpPr>
          <p:cNvPr id="6147" name="Rectangle 3"/>
          <p:cNvSpPr>
            <a:spLocks noGrp="1" noChangeArrowheads="1"/>
          </p:cNvSpPr>
          <p:nvPr>
            <p:ph type="body" idx="1"/>
          </p:nvPr>
        </p:nvSpPr>
        <p:spPr>
          <a:xfrm>
            <a:off x="225425" y="996950"/>
            <a:ext cx="8756650" cy="4821238"/>
          </a:xfrm>
        </p:spPr>
        <p:txBody>
          <a:bodyPr/>
          <a:lstStyle/>
          <a:p>
            <a:pPr marL="57150" indent="0" algn="ctr">
              <a:buFontTx/>
              <a:buNone/>
            </a:pPr>
            <a:endParaRPr lang="en-US" altLang="en-US" sz="3200" dirty="0" smtClean="0">
              <a:latin typeface="Century Gothic" pitchFamily="34" charset="0"/>
            </a:endParaRPr>
          </a:p>
          <a:p>
            <a:pPr marL="57150" indent="0" algn="ctr">
              <a:buFontTx/>
              <a:buNone/>
            </a:pPr>
            <a:endParaRPr lang="en-US" altLang="en-US" sz="3200" dirty="0" smtClean="0">
              <a:latin typeface="Century Gothic" pitchFamily="34" charset="0"/>
            </a:endParaRPr>
          </a:p>
          <a:p>
            <a:pPr marL="57150" indent="0" algn="ctr">
              <a:buFontTx/>
              <a:buNone/>
            </a:pPr>
            <a:r>
              <a:rPr lang="en-US" altLang="en-US" sz="2800" dirty="0" smtClean="0">
                <a:latin typeface="Century Gothic" pitchFamily="34" charset="0"/>
              </a:rPr>
              <a:t>Non-delinquent Runaways and Status Offenders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tx1"/>
              </a:buClr>
              <a:buSzPct val="100000"/>
              <a:buChar char="•"/>
              <a:defRPr sz="2400">
                <a:solidFill>
                  <a:schemeClr val="tx1"/>
                </a:solidFill>
                <a:latin typeface="Arial" charset="0"/>
                <a:cs typeface="Arial" charset="0"/>
              </a:defRPr>
            </a:lvl1pPr>
            <a:lvl2pPr marL="742950" indent="-285750" eaLnBrk="0" hangingPunct="0">
              <a:spcBef>
                <a:spcPct val="20000"/>
              </a:spcBef>
              <a:buClr>
                <a:schemeClr val="tx1"/>
              </a:buClr>
              <a:buSzPct val="100000"/>
              <a:buChar char="–"/>
              <a:defRPr sz="2000">
                <a:solidFill>
                  <a:schemeClr val="tx1"/>
                </a:solidFill>
                <a:latin typeface="Arial" charset="0"/>
                <a:cs typeface="Arial" charset="0"/>
              </a:defRPr>
            </a:lvl2pPr>
            <a:lvl3pPr marL="1143000" indent="-228600" eaLnBrk="0" hangingPunct="0">
              <a:spcBef>
                <a:spcPct val="20000"/>
              </a:spcBef>
              <a:buClr>
                <a:schemeClr val="tx1"/>
              </a:buClr>
              <a:buSzPct val="100000"/>
              <a:buChar char="•"/>
              <a:defRPr sz="2000">
                <a:solidFill>
                  <a:schemeClr val="tx1"/>
                </a:solidFill>
                <a:latin typeface="Arial" charset="0"/>
                <a:cs typeface="Arial" charset="0"/>
              </a:defRPr>
            </a:lvl3pPr>
            <a:lvl4pPr marL="1600200" indent="-228600" eaLnBrk="0" hangingPunct="0">
              <a:spcBef>
                <a:spcPct val="20000"/>
              </a:spcBef>
              <a:buClr>
                <a:schemeClr val="tx1"/>
              </a:buClr>
              <a:buSzPct val="100000"/>
              <a:buChar char="–"/>
              <a:defRPr sz="2000">
                <a:solidFill>
                  <a:schemeClr val="tx1"/>
                </a:solidFill>
                <a:latin typeface="Arial" charset="0"/>
                <a:cs typeface="Arial" charset="0"/>
              </a:defRPr>
            </a:lvl4pPr>
            <a:lvl5pPr marL="2057400" indent="-228600" eaLnBrk="0" hangingPunct="0">
              <a:spcBef>
                <a:spcPct val="20000"/>
              </a:spcBef>
              <a:buClr>
                <a:schemeClr val="tx1"/>
              </a:buClr>
              <a:buSzPct val="100000"/>
              <a:buChar char="»"/>
              <a:defRPr sz="2000">
                <a:solidFill>
                  <a:schemeClr val="tx1"/>
                </a:solidFill>
                <a:latin typeface="Arial" charset="0"/>
                <a:cs typeface="Arial" charset="0"/>
              </a:defRPr>
            </a:lvl5pPr>
            <a:lvl6pPr marL="25146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6pPr>
            <a:lvl7pPr marL="29718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7pPr>
            <a:lvl8pPr marL="34290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8pPr>
            <a:lvl9pPr marL="3886200" indent="-228600" eaLnBrk="0" fontAlgn="base" hangingPunct="0">
              <a:spcBef>
                <a:spcPct val="20000"/>
              </a:spcBef>
              <a:spcAft>
                <a:spcPct val="0"/>
              </a:spcAft>
              <a:buClr>
                <a:schemeClr val="tx1"/>
              </a:buClr>
              <a:buSzPct val="100000"/>
              <a:buChar char="»"/>
              <a:defRPr sz="2000">
                <a:solidFill>
                  <a:schemeClr val="tx1"/>
                </a:solidFill>
                <a:latin typeface="Arial" charset="0"/>
                <a:cs typeface="Arial" charset="0"/>
              </a:defRPr>
            </a:lvl9pPr>
          </a:lstStyle>
          <a:p>
            <a:pPr eaLnBrk="1" hangingPunct="1">
              <a:spcBef>
                <a:spcPct val="0"/>
              </a:spcBef>
              <a:buClrTx/>
              <a:buSzTx/>
              <a:buFontTx/>
              <a:buNone/>
            </a:pPr>
            <a:fld id="{45B97DC7-AC24-43EF-91AC-58909B86A3AA}" type="slidenum">
              <a:rPr lang="en-US" altLang="en-US" sz="1400" smtClean="0"/>
              <a:pPr eaLnBrk="1" hangingPunct="1">
                <a:spcBef>
                  <a:spcPct val="0"/>
                </a:spcBef>
                <a:buClrTx/>
                <a:buSzTx/>
                <a:buFontTx/>
                <a:buNone/>
              </a:pPr>
              <a:t>9</a:t>
            </a:fld>
            <a:endParaRPr lang="en-US" altLang="en-US" sz="1400" smtClean="0"/>
          </a:p>
        </p:txBody>
      </p:sp>
    </p:spTree>
    <p:custDataLst>
      <p:tags r:id="rId1"/>
    </p:custDataLst>
    <p:extLst>
      <p:ext uri="{BB962C8B-B14F-4D97-AF65-F5344CB8AC3E}">
        <p14:creationId xmlns:p14="http://schemas.microsoft.com/office/powerpoint/2010/main" val="196083650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SHOWBARVISIBLE" val="True"/>
  <p:tag name="CSVFORMAT" val="0"/>
  <p:tag name="COUNTDOWNSTYLE" val="-1"/>
  <p:tag name="COUNTDOWNSECONDS" val="10"/>
  <p:tag name="BACKUPSESSIONS" val="True"/>
  <p:tag name="REVIEWONLY" val="False"/>
  <p:tag name="RACEENDPOINTS" val="100"/>
  <p:tag name="PARTICIPANTSINLEADERBOARD" val="5"/>
  <p:tag name="BUBBLESIZEVISIBLE" val="True"/>
  <p:tag name="CUSTOMGRIDBACKCOLOR" val="-722948"/>
  <p:tag name="CUSTOMCELLBACKCOLOR3" val="-268652"/>
  <p:tag name="DISPLAYDEVICENUMBER" val="True"/>
  <p:tag name="AUTOSIZEGRID" val="True"/>
  <p:tag name="POLLINGCYCLE" val="2"/>
  <p:tag name="INCLUDENONRESPONDERS" val="False"/>
  <p:tag name="CORRECTPOINTVALUE" val="1"/>
  <p:tag name="ZEROBASED" val="False"/>
  <p:tag name="FIBDISPLAYRESULTS" val="True"/>
  <p:tag name="PRRESPONSE1" val="10"/>
  <p:tag name="PRRESPONSE5" val="6"/>
  <p:tag name="PRRESPONSE9" val="2"/>
  <p:tag name="USESECONDARYMONITOR" val="True"/>
  <p:tag name="ANSWERNOWTEXT" val="Answer Now"/>
  <p:tag name="INPUTSOURCE" val="1"/>
  <p:tag name="CHARTVALUEFORMAT" val="0%"/>
  <p:tag name="STDCHART" val="1"/>
  <p:tag name="TEAMSINLEADERBOARD" val="5"/>
  <p:tag name="BUBBLEGROUPING" val="3"/>
  <p:tag name="CUSTOMCELLBACKCOLOR2" val="-13395457"/>
  <p:tag name="DISPLAYDEVICEID" val="True"/>
  <p:tag name="GRIDPOSITION" val="1"/>
  <p:tag name="RESETCHARTS" val="True"/>
  <p:tag name="INCORRECTPOINTVALUE" val="0"/>
  <p:tag name="CHARTSCALE" val="True"/>
  <p:tag name="FIBDISPLAYKEYWORDS" val="True"/>
  <p:tag name="PRRESPONSE6" val="5"/>
  <p:tag name="SHOWFLASHWARNING" val="True"/>
  <p:tag name="EXPANDSHOWBAR" val="True"/>
  <p:tag name="RESPCOUNTERSTYLE" val="-1"/>
  <p:tag name="ALLOWDUPLICATES" val="False"/>
  <p:tag name="AUTOUPDATEALIASES" val="True"/>
  <p:tag name="MAXRESPONDERS" val="5"/>
  <p:tag name="CUSTOMCELLFORECOLOR" val="-16777216"/>
  <p:tag name="DISPLAYNAME" val="True"/>
  <p:tag name="GRIDFONTSIZE" val="12"/>
  <p:tag name="INCLUDEPPT" val="True"/>
  <p:tag name="AUTOADJUSTPARTRANGE" val="True"/>
  <p:tag name="PRRESPONSE2" val="9"/>
  <p:tag name="PRRESPONSE8" val="3"/>
  <p:tag name="POWERPOINTVERSION" val="14.0"/>
  <p:tag name="RESPCOUNTERFORMAT" val="0"/>
  <p:tag name="AUTOADVANCE" val="False"/>
  <p:tag name="SKIPREMAININGRACESLIDES" val="True"/>
  <p:tag name="CUSTOMCELLBACKCOLOR1" val="-657956"/>
  <p:tag name="GRIDROTATIONINTERVAL" val="2"/>
  <p:tag name="MULTIRESPDIVISOR" val="1"/>
  <p:tag name="ADVANCEDSETTINGSVIEW" val="False"/>
  <p:tag name="PRRESPONSE4" val="7"/>
  <p:tag name="TPVERSION" val="2008"/>
  <p:tag name="RESPTABLESTYLE" val="-1"/>
  <p:tag name="RACERSMAXDISPLAYED" val="5"/>
  <p:tag name="DEFAULTNUMTEAMS" val="5"/>
  <p:tag name="GRIDSIZE" val="{Width=800, Height=600}"/>
  <p:tag name="REALTIMEBACKUP" val="False"/>
  <p:tag name="PRRESPONSE3" val="8"/>
  <p:tag name="SAVECSVWITHSESSION" val="False"/>
  <p:tag name="BACKUPMAINTENANCE" val="7"/>
  <p:tag name="BUBBLEVALUEFORMAT" val="0.0"/>
  <p:tag name="CHARTCOLORS" val="0"/>
  <p:tag name="FIBNUMRESULTS" val="5"/>
  <p:tag name="ALWAYSOPENPOLL" val="False"/>
  <p:tag name="ROTATIONINTERVAL" val="2"/>
  <p:tag name="USESCHEMECOLORS" val="True"/>
  <p:tag name="REALTIMEBACKUPPATH" val="(None)"/>
  <p:tag name="BULLETTYPE" val="3"/>
  <p:tag name="BUBBLENAMEVISIBLE" val="True"/>
  <p:tag name="ALLOWUSERFEEDBACK" val="True"/>
  <p:tag name="ANSWERNOWSTYLE" val="-1"/>
  <p:tag name="GRIDOPACITY" val="90"/>
  <p:tag name="PRRESPONSE10" val="1"/>
  <p:tag name="CHARTLABELS" val="1"/>
  <p:tag name="RACEANIMATIONSPEED" val="3"/>
  <p:tag name="NUMRESPONSES" val="1"/>
  <p:tag name="CUSTOMCELLBACKCOLOR4" val="-8355712"/>
  <p:tag name="PRRESPONSE7" val="4"/>
  <p:tag name="FIBINCLUDEOTHER" val="True"/>
  <p:tag name="DELIMITERS" val="3.1"/>
  <p:tag name="TASKPANEKEY" val="61f6e28f-4018-494d-b461-bb5a54863d9b"/>
  <p:tag name="TPFULLVERSION" val="4.5.1.2243"/>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14.xml><?xml version="1.0" encoding="utf-8"?>
<p:tagLst xmlns:a="http://schemas.openxmlformats.org/drawingml/2006/main" xmlns:r="http://schemas.openxmlformats.org/officeDocument/2006/relationships" xmlns:p="http://schemas.openxmlformats.org/presentationml/2006/main">
  <p:tag name="NOPREFERENCE" val="False"/>
</p:tagLst>
</file>

<file path=ppt/tags/tag15.xml><?xml version="1.0" encoding="utf-8"?>
<p:tagLst xmlns:a="http://schemas.openxmlformats.org/drawingml/2006/main" xmlns:r="http://schemas.openxmlformats.org/officeDocument/2006/relationships" xmlns:p="http://schemas.openxmlformats.org/presentationml/2006/main">
  <p:tag name="NOPREFERENCE" val="False"/>
</p:tagLst>
</file>

<file path=ppt/tags/tag16.xml><?xml version="1.0" encoding="utf-8"?>
<p:tagLst xmlns:a="http://schemas.openxmlformats.org/drawingml/2006/main" xmlns:r="http://schemas.openxmlformats.org/officeDocument/2006/relationships" xmlns:p="http://schemas.openxmlformats.org/presentationml/2006/main">
  <p:tag name="NOPREFERENCE" val="False"/>
</p:tagLst>
</file>

<file path=ppt/tags/tag17.xml><?xml version="1.0" encoding="utf-8"?>
<p:tagLst xmlns:a="http://schemas.openxmlformats.org/drawingml/2006/main" xmlns:r="http://schemas.openxmlformats.org/officeDocument/2006/relationships" xmlns:p="http://schemas.openxmlformats.org/presentationml/2006/main">
  <p:tag name="NOPREFERENCE" val="False"/>
</p:tagLst>
</file>

<file path=ppt/tags/tag18.xml><?xml version="1.0" encoding="utf-8"?>
<p:tagLst xmlns:a="http://schemas.openxmlformats.org/drawingml/2006/main" xmlns:r="http://schemas.openxmlformats.org/officeDocument/2006/relationships" xmlns:p="http://schemas.openxmlformats.org/presentationml/2006/main">
  <p:tag name="NOPREFERENCE" val="False"/>
</p:tagLst>
</file>

<file path=ppt/tags/tag19.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RNRSTYLE" val="Indezine_SM_Title"/>
</p:tagLst>
</file>

<file path=ppt/tags/tag20.xml><?xml version="1.0" encoding="utf-8"?>
<p:tagLst xmlns:a="http://schemas.openxmlformats.org/drawingml/2006/main" xmlns:r="http://schemas.openxmlformats.org/officeDocument/2006/relationships" xmlns:p="http://schemas.openxmlformats.org/presentationml/2006/main">
  <p:tag name="NOPREFERENCE" val="False"/>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Lst>
</file>

<file path=ppt/tags/tag22.xml><?xml version="1.0" encoding="utf-8"?>
<p:tagLst xmlns:a="http://schemas.openxmlformats.org/drawingml/2006/main" xmlns:r="http://schemas.openxmlformats.org/officeDocument/2006/relationships" xmlns:p="http://schemas.openxmlformats.org/presentationml/2006/main">
  <p:tag name="NOPREFERENCE" val="False"/>
</p:tagLst>
</file>

<file path=ppt/tags/tag23.xml><?xml version="1.0" encoding="utf-8"?>
<p:tagLst xmlns:a="http://schemas.openxmlformats.org/drawingml/2006/main" xmlns:r="http://schemas.openxmlformats.org/officeDocument/2006/relationships" xmlns:p="http://schemas.openxmlformats.org/presentationml/2006/main">
  <p:tag name="NOPREFERENCE" val="False"/>
</p:tagLst>
</file>

<file path=ppt/tags/tag24.xml><?xml version="1.0" encoding="utf-8"?>
<p:tagLst xmlns:a="http://schemas.openxmlformats.org/drawingml/2006/main" xmlns:r="http://schemas.openxmlformats.org/officeDocument/2006/relationships" xmlns:p="http://schemas.openxmlformats.org/presentationml/2006/main">
  <p:tag name="NOPREFERENCE" val="False"/>
</p:tagLst>
</file>

<file path=ppt/tags/tag25.xml><?xml version="1.0" encoding="utf-8"?>
<p:tagLst xmlns:a="http://schemas.openxmlformats.org/drawingml/2006/main" xmlns:r="http://schemas.openxmlformats.org/officeDocument/2006/relationships" xmlns:p="http://schemas.openxmlformats.org/presentationml/2006/main">
  <p:tag name="NOPREFERENCE" val="False"/>
</p:tagLst>
</file>

<file path=ppt/tags/tag26.xml><?xml version="1.0" encoding="utf-8"?>
<p:tagLst xmlns:a="http://schemas.openxmlformats.org/drawingml/2006/main" xmlns:r="http://schemas.openxmlformats.org/officeDocument/2006/relationships" xmlns:p="http://schemas.openxmlformats.org/presentationml/2006/main">
  <p:tag name="NOPREFERENCE" val="False"/>
</p:tagLst>
</file>

<file path=ppt/tags/tag27.xml><?xml version="1.0" encoding="utf-8"?>
<p:tagLst xmlns:a="http://schemas.openxmlformats.org/drawingml/2006/main" xmlns:r="http://schemas.openxmlformats.org/officeDocument/2006/relationships" xmlns:p="http://schemas.openxmlformats.org/presentationml/2006/main">
  <p:tag name="NOPREFERENCE" val="False"/>
</p:tagLst>
</file>

<file path=ppt/tags/tag28.xml><?xml version="1.0" encoding="utf-8"?>
<p:tagLst xmlns:a="http://schemas.openxmlformats.org/drawingml/2006/main" xmlns:r="http://schemas.openxmlformats.org/officeDocument/2006/relationships" xmlns:p="http://schemas.openxmlformats.org/presentationml/2006/main">
  <p:tag name="NOPREFERENCE" val="False"/>
</p:tagLst>
</file>

<file path=ppt/tags/tag29.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RNRSTYLE" val="Indezine_SM_Text"/>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ind_2271_slide">
  <a:themeElements>
    <a:clrScheme name="Default Design 1">
      <a:dk1>
        <a:srgbClr val="000000"/>
      </a:dk1>
      <a:lt1>
        <a:srgbClr val="FFFFFF"/>
      </a:lt1>
      <a:dk2>
        <a:srgbClr val="1874CD"/>
      </a:dk2>
      <a:lt2>
        <a:srgbClr val="FFFFFF"/>
      </a:lt2>
      <a:accent1>
        <a:srgbClr val="669BCC"/>
      </a:accent1>
      <a:accent2>
        <a:srgbClr val="6BAFED"/>
      </a:accent2>
      <a:accent3>
        <a:srgbClr val="ABBCE3"/>
      </a:accent3>
      <a:accent4>
        <a:srgbClr val="DADADA"/>
      </a:accent4>
      <a:accent5>
        <a:srgbClr val="B8CBE2"/>
      </a:accent5>
      <a:accent6>
        <a:srgbClr val="609ED7"/>
      </a:accent6>
      <a:hlink>
        <a:srgbClr val="D7E9FA"/>
      </a:hlink>
      <a:folHlink>
        <a:srgbClr val="A4CDF4"/>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1874CD"/>
        </a:dk2>
        <a:lt2>
          <a:srgbClr val="FFFFFF"/>
        </a:lt2>
        <a:accent1>
          <a:srgbClr val="669BCC"/>
        </a:accent1>
        <a:accent2>
          <a:srgbClr val="6BAFED"/>
        </a:accent2>
        <a:accent3>
          <a:srgbClr val="ABBCE3"/>
        </a:accent3>
        <a:accent4>
          <a:srgbClr val="DADADA"/>
        </a:accent4>
        <a:accent5>
          <a:srgbClr val="B8CBE2"/>
        </a:accent5>
        <a:accent6>
          <a:srgbClr val="609ED7"/>
        </a:accent6>
        <a:hlink>
          <a:srgbClr val="D7E9FA"/>
        </a:hlink>
        <a:folHlink>
          <a:srgbClr val="A4CDF4"/>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1874CD"/>
        </a:dk2>
        <a:lt2>
          <a:srgbClr val="FFFFFF"/>
        </a:lt2>
        <a:accent1>
          <a:srgbClr val="24C8E6"/>
        </a:accent1>
        <a:accent2>
          <a:srgbClr val="7679EF"/>
        </a:accent2>
        <a:accent3>
          <a:srgbClr val="ABBCE3"/>
        </a:accent3>
        <a:accent4>
          <a:srgbClr val="DADADA"/>
        </a:accent4>
        <a:accent5>
          <a:srgbClr val="ACE0F0"/>
        </a:accent5>
        <a:accent6>
          <a:srgbClr val="6A6DD9"/>
        </a:accent6>
        <a:hlink>
          <a:srgbClr val="C6E0F8"/>
        </a:hlink>
        <a:folHlink>
          <a:srgbClr val="D2F3FA"/>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1874CD"/>
        </a:dk2>
        <a:lt2>
          <a:srgbClr val="FFFFFF"/>
        </a:lt2>
        <a:accent1>
          <a:srgbClr val="DB7E0A"/>
        </a:accent1>
        <a:accent2>
          <a:srgbClr val="DBA80A"/>
        </a:accent2>
        <a:accent3>
          <a:srgbClr val="ABBCE3"/>
        </a:accent3>
        <a:accent4>
          <a:srgbClr val="DADADA"/>
        </a:accent4>
        <a:accent5>
          <a:srgbClr val="EAC0AA"/>
        </a:accent5>
        <a:accent6>
          <a:srgbClr val="C69808"/>
        </a:accent6>
        <a:hlink>
          <a:srgbClr val="FCD4C2"/>
        </a:hlink>
        <a:folHlink>
          <a:srgbClr val="D7E9FA"/>
        </a:folHlink>
      </a:clrScheme>
      <a:clrMap bg1="dk2" tx1="lt1" bg2="dk1" tx2="lt2" accent1="accent1" accent2="accent2" accent3="accent3" accent4="accent4" accent5="accent5" accent6="accent6" hlink="hlink" folHlink="folHlink"/>
    </a:extraClrScheme>
    <a:extraClrScheme>
      <a:clrScheme name="Default Design 4">
        <a:dk1>
          <a:srgbClr val="000000"/>
        </a:dk1>
        <a:lt1>
          <a:srgbClr val="FFFFFF"/>
        </a:lt1>
        <a:dk2>
          <a:srgbClr val="1874CD"/>
        </a:dk2>
        <a:lt2>
          <a:srgbClr val="FFFFFF"/>
        </a:lt2>
        <a:accent1>
          <a:srgbClr val="DB7E0A"/>
        </a:accent1>
        <a:accent2>
          <a:srgbClr val="A7C408"/>
        </a:accent2>
        <a:accent3>
          <a:srgbClr val="ABBCE3"/>
        </a:accent3>
        <a:accent4>
          <a:srgbClr val="DADADA"/>
        </a:accent4>
        <a:accent5>
          <a:srgbClr val="EAC0AA"/>
        </a:accent5>
        <a:accent6>
          <a:srgbClr val="97B106"/>
        </a:accent6>
        <a:hlink>
          <a:srgbClr val="D7E9FA"/>
        </a:hlink>
        <a:folHlink>
          <a:srgbClr val="F9D7FA"/>
        </a:folHlink>
      </a:clrScheme>
      <a:clrMap bg1="dk2" tx1="lt1" bg2="dk1" tx2="lt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B2B2B2"/>
        </a:lt2>
        <a:accent1>
          <a:srgbClr val="669BCC"/>
        </a:accent1>
        <a:accent2>
          <a:srgbClr val="6BAFED"/>
        </a:accent2>
        <a:accent3>
          <a:srgbClr val="FFFFFF"/>
        </a:accent3>
        <a:accent4>
          <a:srgbClr val="000000"/>
        </a:accent4>
        <a:accent5>
          <a:srgbClr val="B8CBE2"/>
        </a:accent5>
        <a:accent6>
          <a:srgbClr val="609ED7"/>
        </a:accent6>
        <a:hlink>
          <a:srgbClr val="D7E9FA"/>
        </a:hlink>
        <a:folHlink>
          <a:srgbClr val="A4CDF4"/>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B2B2B2"/>
        </a:lt2>
        <a:accent1>
          <a:srgbClr val="24C8E6"/>
        </a:accent1>
        <a:accent2>
          <a:srgbClr val="7679EF"/>
        </a:accent2>
        <a:accent3>
          <a:srgbClr val="FFFFFF"/>
        </a:accent3>
        <a:accent4>
          <a:srgbClr val="000000"/>
        </a:accent4>
        <a:accent5>
          <a:srgbClr val="ACE0F0"/>
        </a:accent5>
        <a:accent6>
          <a:srgbClr val="6A6DD9"/>
        </a:accent6>
        <a:hlink>
          <a:srgbClr val="C6E0F8"/>
        </a:hlink>
        <a:folHlink>
          <a:srgbClr val="D2F3FA"/>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B2B2B2"/>
        </a:lt2>
        <a:accent1>
          <a:srgbClr val="DB7E0A"/>
        </a:accent1>
        <a:accent2>
          <a:srgbClr val="DBA80A"/>
        </a:accent2>
        <a:accent3>
          <a:srgbClr val="FFFFFF"/>
        </a:accent3>
        <a:accent4>
          <a:srgbClr val="000000"/>
        </a:accent4>
        <a:accent5>
          <a:srgbClr val="EAC0AA"/>
        </a:accent5>
        <a:accent6>
          <a:srgbClr val="C69808"/>
        </a:accent6>
        <a:hlink>
          <a:srgbClr val="FCD4C2"/>
        </a:hlink>
        <a:folHlink>
          <a:srgbClr val="D7E9FA"/>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B2B2B2"/>
        </a:lt2>
        <a:accent1>
          <a:srgbClr val="DB7E0A"/>
        </a:accent1>
        <a:accent2>
          <a:srgbClr val="A7C408"/>
        </a:accent2>
        <a:accent3>
          <a:srgbClr val="FFFFFF"/>
        </a:accent3>
        <a:accent4>
          <a:srgbClr val="000000"/>
        </a:accent4>
        <a:accent5>
          <a:srgbClr val="EAC0AA"/>
        </a:accent5>
        <a:accent6>
          <a:srgbClr val="97B106"/>
        </a:accent6>
        <a:hlink>
          <a:srgbClr val="D7E9FA"/>
        </a:hlink>
        <a:folHlink>
          <a:srgbClr val="F9D7F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0C1F95B6B060E48B6D9C2117DC4274D" ma:contentTypeVersion="0" ma:contentTypeDescription="Create a new document." ma:contentTypeScope="" ma:versionID="3a23fa1f2b3eac60b03e98ef0a4183f3">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371E43-975B-4238-991C-C3809A161109}">
  <ds:schemaRefs>
    <ds:schemaRef ds:uri="http://schemas.microsoft.com/sharepoint/v3/contenttype/forms"/>
  </ds:schemaRefs>
</ds:datastoreItem>
</file>

<file path=customXml/itemProps2.xml><?xml version="1.0" encoding="utf-8"?>
<ds:datastoreItem xmlns:ds="http://schemas.openxmlformats.org/officeDocument/2006/customXml" ds:itemID="{374F35FF-27AB-446E-B8A2-BF898B5D7C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4488EFC-5956-4738-978D-53AB462F58FD}">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ind_2271_slide</Template>
  <TotalTime>25469</TotalTime>
  <Words>1867</Words>
  <Application>Microsoft Office PowerPoint</Application>
  <PresentationFormat>On-screen Show (4:3)</PresentationFormat>
  <Paragraphs>274</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ind_2271_slide</vt:lpstr>
      <vt:lpstr>Session I: ICJ and Secure Detention  Presenters: Kari Rumbaugh (NE) Anne Connor (NV) Dale Dodd (NM) Maria Genca (CT) Rick Masters </vt:lpstr>
      <vt:lpstr>Objective</vt:lpstr>
      <vt:lpstr>PowerPoint Presentation</vt:lpstr>
      <vt:lpstr>PowerPoint Presentation</vt:lpstr>
      <vt:lpstr>Voluntary &amp; Non-Voluntary Returns</vt:lpstr>
      <vt:lpstr>Voluntary &amp; Non-Voluntary Returns</vt:lpstr>
      <vt:lpstr>OJJDP Exclusion</vt:lpstr>
      <vt:lpstr>Survey Results</vt:lpstr>
      <vt:lpstr>PowerPoint Presentation</vt:lpstr>
      <vt:lpstr>Survey Results</vt:lpstr>
      <vt:lpstr>PowerPoint Presentation</vt:lpstr>
      <vt:lpstr>PowerPoint Presentation</vt:lpstr>
      <vt:lpstr>PowerPoint Presentation</vt:lpstr>
      <vt:lpstr>PowerPoint Presentation</vt:lpstr>
      <vt:lpstr>Survey Results</vt:lpstr>
      <vt:lpstr>PowerPoint Presentation</vt:lpstr>
      <vt:lpstr>PowerPoint Presentation</vt:lpstr>
      <vt:lpstr>PowerPoint Presentation</vt:lpstr>
      <vt:lpstr>Scenario</vt:lpstr>
      <vt:lpstr>Scenario</vt:lpstr>
      <vt:lpstr>Scenario</vt:lpstr>
      <vt:lpstr>Scenario</vt:lpstr>
      <vt:lpstr>Scenario</vt:lpstr>
      <vt:lpstr>Opposition : SOS Project</vt:lpstr>
      <vt:lpstr>White Paper</vt:lpstr>
      <vt:lpstr>PowerPoint Presentation</vt:lpstr>
    </vt:vector>
  </TitlesOfParts>
  <Company>csg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Ashley Hassan</dc:creator>
  <cp:lastModifiedBy>mrhodes</cp:lastModifiedBy>
  <cp:revision>294</cp:revision>
  <cp:lastPrinted>2014-10-03T14:51:34Z</cp:lastPrinted>
  <dcterms:created xsi:type="dcterms:W3CDTF">2009-10-16T14:39:00Z</dcterms:created>
  <dcterms:modified xsi:type="dcterms:W3CDTF">2014-10-14T15:48:45Z</dcterms:modified>
</cp:coreProperties>
</file>