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33"/>
  </p:notesMasterIdLst>
  <p:handoutMasterIdLst>
    <p:handoutMasterId r:id="rId34"/>
  </p:handoutMasterIdLst>
  <p:sldIdLst>
    <p:sldId id="258" r:id="rId5"/>
    <p:sldId id="491" r:id="rId6"/>
    <p:sldId id="492" r:id="rId7"/>
    <p:sldId id="493" r:id="rId8"/>
    <p:sldId id="494" r:id="rId9"/>
    <p:sldId id="495" r:id="rId10"/>
    <p:sldId id="484" r:id="rId11"/>
    <p:sldId id="496" r:id="rId12"/>
    <p:sldId id="497" r:id="rId13"/>
    <p:sldId id="498" r:id="rId14"/>
    <p:sldId id="499" r:id="rId15"/>
    <p:sldId id="500" r:id="rId16"/>
    <p:sldId id="501" r:id="rId17"/>
    <p:sldId id="502" r:id="rId18"/>
    <p:sldId id="505" r:id="rId19"/>
    <p:sldId id="504" r:id="rId20"/>
    <p:sldId id="506" r:id="rId21"/>
    <p:sldId id="507" r:id="rId22"/>
    <p:sldId id="508" r:id="rId23"/>
    <p:sldId id="509" r:id="rId24"/>
    <p:sldId id="510" r:id="rId25"/>
    <p:sldId id="511" r:id="rId26"/>
    <p:sldId id="485" r:id="rId27"/>
    <p:sldId id="488" r:id="rId28"/>
    <p:sldId id="487" r:id="rId29"/>
    <p:sldId id="489" r:id="rId30"/>
    <p:sldId id="481" r:id="rId31"/>
    <p:sldId id="513" r:id="rId32"/>
  </p:sldIdLst>
  <p:sldSz cx="9144000" cy="6858000" type="screen4x3"/>
  <p:notesSz cx="6980238" cy="9144000"/>
  <p:custDataLst>
    <p:tags r:id="rId3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ckbranum" initials="JPB" lastIdx="11" clrIdx="0"/>
  <p:cmAuthor id="1" name="ashleylippert" initials="a" lastIdx="6" clrIdx="1"/>
  <p:cmAuthor id="2" name="ICJ 1" initials="I1" lastIdx="3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3290"/>
    <a:srgbClr val="00FF00"/>
    <a:srgbClr val="66FF33"/>
    <a:srgbClr val="0F489D"/>
    <a:srgbClr val="2D2D7F"/>
    <a:srgbClr val="2949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65" autoAdjust="0"/>
    <p:restoredTop sz="80031" autoAdjust="0"/>
  </p:normalViewPr>
  <p:slideViewPr>
    <p:cSldViewPr snapToGrid="0">
      <p:cViewPr>
        <p:scale>
          <a:sx n="60" d="100"/>
          <a:sy n="60" d="100"/>
        </p:scale>
        <p:origin x="-1253" y="-52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52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36"/>
    </p:cViewPr>
  </p:sorterViewPr>
  <p:notesViewPr>
    <p:cSldViewPr snapToGrid="0">
      <p:cViewPr varScale="1">
        <p:scale>
          <a:sx n="46" d="100"/>
          <a:sy n="46" d="100"/>
        </p:scale>
        <p:origin x="-1800" y="-77"/>
      </p:cViewPr>
      <p:guideLst>
        <p:guide orient="horz" pos="2880"/>
        <p:guide pos="219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5402" cy="457513"/>
          </a:xfrm>
          <a:prstGeom prst="rect">
            <a:avLst/>
          </a:prstGeom>
        </p:spPr>
        <p:txBody>
          <a:bodyPr vert="horz" lIns="92133" tIns="46067" rIns="92133" bIns="46067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3256" y="0"/>
            <a:ext cx="3025402" cy="457513"/>
          </a:xfrm>
          <a:prstGeom prst="rect">
            <a:avLst/>
          </a:prstGeom>
        </p:spPr>
        <p:txBody>
          <a:bodyPr vert="horz" lIns="92133" tIns="46067" rIns="92133" bIns="46067" rtlCol="0"/>
          <a:lstStyle>
            <a:lvl1pPr algn="r">
              <a:defRPr sz="1200"/>
            </a:lvl1pPr>
          </a:lstStyle>
          <a:p>
            <a:pPr>
              <a:defRPr/>
            </a:pPr>
            <a:fld id="{2C7099CE-C546-4098-B22D-F4A0BA9664CC}" type="datetimeFigureOut">
              <a:rPr lang="en-US"/>
              <a:pPr>
                <a:defRPr/>
              </a:pPr>
              <a:t>9/26/2013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84926"/>
            <a:ext cx="3025402" cy="457513"/>
          </a:xfrm>
          <a:prstGeom prst="rect">
            <a:avLst/>
          </a:prstGeom>
        </p:spPr>
        <p:txBody>
          <a:bodyPr vert="horz" lIns="92133" tIns="46067" rIns="92133" bIns="46067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3256" y="8684926"/>
            <a:ext cx="3025402" cy="457513"/>
          </a:xfrm>
          <a:prstGeom prst="rect">
            <a:avLst/>
          </a:prstGeom>
        </p:spPr>
        <p:txBody>
          <a:bodyPr vert="horz" lIns="92133" tIns="46067" rIns="92133" bIns="46067" rtlCol="0" anchor="b"/>
          <a:lstStyle>
            <a:lvl1pPr algn="r">
              <a:defRPr sz="1200"/>
            </a:lvl1pPr>
          </a:lstStyle>
          <a:p>
            <a:pPr>
              <a:defRPr/>
            </a:pPr>
            <a:fld id="{F6CF93CB-608B-4012-B327-23B65E1C08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564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5402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3" tIns="46067" rIns="92133" bIns="4606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3256" y="0"/>
            <a:ext cx="3025402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3" tIns="46067" rIns="92133" bIns="4606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87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3325" y="685800"/>
            <a:ext cx="4573588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656" y="4344025"/>
            <a:ext cx="5582926" cy="41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3" tIns="46067" rIns="92133" bIns="460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684926"/>
            <a:ext cx="3025402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3" tIns="46067" rIns="92133" bIns="4606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3256" y="8684926"/>
            <a:ext cx="3025402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3" tIns="46067" rIns="92133" bIns="4606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C04E696-E894-4B01-8CA0-C17A795A67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2121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04E696-E894-4B01-8CA0-C17A795A672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3741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04E696-E894-4B01-8CA0-C17A795A672D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3741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04E696-E894-4B01-8CA0-C17A795A672D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37413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04E696-E894-4B01-8CA0-C17A795A672D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37413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04E696-E894-4B01-8CA0-C17A795A672D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37413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defTabSz="871518">
              <a:defRPr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80203F-0444-4919-BE11-BD713DE8B592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7932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04E696-E894-4B01-8CA0-C17A795A672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3741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5" y="2130425"/>
            <a:ext cx="4800600" cy="1470025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6198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Serving Juveniles While Protecting Communities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2A761-F1E0-4270-A8CD-F559F7D15E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12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Serving Juveniles While Protecting Communities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5DEF2-FF6C-49FC-86C3-733114A16D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912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Serving Juveniles While Protecting Communities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5AB80-2C2F-49C7-AEF5-90F7F56EE1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21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Serving Juveniles While Protecting Communities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754FB-2F4B-46FC-A8E7-F8E43A98D7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650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Serving Juveniles While Protecting Communities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350D0-8DEC-4913-9BC6-5523ED0BCE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357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Serving Juveniles While Protecting Communities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E91C8-3320-4C7D-B891-4A65C3FD34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92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Serving Juveniles While Protecting Communities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899FB-3B14-49F8-8BA7-384AACE870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248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Serving Juveniles While Protecting Communities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F6971-EF13-40A5-ACEC-E23429B901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432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Serving Juveniles While Protecting Communities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6B216-5613-48FA-97B5-B723B68FB0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786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Serving Juveniles While Protecting Communities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A4612-CA37-4586-89CC-518BC6338D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21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Serving Juveniles While Protecting Communities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85B0C-9BA4-46C6-BE23-5E41794983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975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dirty="0"/>
              <a:t>Serving Juveniles While Protecting Communities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AFC0BDA-9268-410C-A025-8EBD242D7E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838200"/>
            <a:ext cx="9144000" cy="5257800"/>
          </a:xfrm>
          <a:prstGeom prst="rect">
            <a:avLst/>
          </a:prstGeom>
          <a:solidFill>
            <a:srgbClr val="1C3290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1032" name="Picture 2" descr="ICJ-Sealf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4150" y="5807075"/>
            <a:ext cx="99060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4590" r:id="rId1"/>
    <p:sldLayoutId id="2147484579" r:id="rId2"/>
    <p:sldLayoutId id="2147484580" r:id="rId3"/>
    <p:sldLayoutId id="2147484581" r:id="rId4"/>
    <p:sldLayoutId id="2147484582" r:id="rId5"/>
    <p:sldLayoutId id="2147484583" r:id="rId6"/>
    <p:sldLayoutId id="2147484584" r:id="rId7"/>
    <p:sldLayoutId id="2147484585" r:id="rId8"/>
    <p:sldLayoutId id="2147484586" r:id="rId9"/>
    <p:sldLayoutId id="2147484587" r:id="rId10"/>
    <p:sldLayoutId id="2147484588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730375"/>
            <a:ext cx="9144000" cy="1820863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Rules Round-Table 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Discussion:</a:t>
            </a:r>
            <a:b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</a:b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JIDS Impact</a:t>
            </a:r>
            <a:r>
              <a:rPr lang="en-US" sz="4800" dirty="0">
                <a:latin typeface="Century Gothic" pitchFamily="34" charset="0"/>
              </a:rPr>
              <a:t/>
            </a:r>
            <a:br>
              <a:rPr lang="en-US" sz="4800" dirty="0">
                <a:latin typeface="Century Gothic" pitchFamily="34" charset="0"/>
              </a:rPr>
            </a:br>
            <a:endParaRPr lang="en-US" sz="4800" spc="300" dirty="0" smtClean="0">
              <a:latin typeface="Century Gothic" pitchFamily="34" charset="0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5350" y="4457700"/>
            <a:ext cx="7467600" cy="1674297"/>
          </a:xfrm>
        </p:spPr>
        <p:txBody>
          <a:bodyPr/>
          <a:lstStyle/>
          <a:p>
            <a:pPr algn="ctr" eaLnBrk="1" hangingPunct="1"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 eaLnBrk="1" hangingPunct="1"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2013 Annual Business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Rule 4-101: Processing Referrals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2440" y="298704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entury Gothic" pitchFamily="34" charset="0"/>
              </a:rPr>
              <a:t>No JIDS Impact</a:t>
            </a:r>
            <a:endParaRPr lang="en-US" sz="40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75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Rule 4-101A: Transfer of Students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2440" y="298704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entury Gothic" pitchFamily="34" charset="0"/>
              </a:rPr>
              <a:t>No JIDS Impact</a:t>
            </a:r>
            <a:endParaRPr lang="en-US" sz="40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77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Rule 4-102: Sending and Receiving Referrals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2440" y="298704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entury Gothic" pitchFamily="34" charset="0"/>
              </a:rPr>
              <a:t>No JIDS Impact</a:t>
            </a:r>
            <a:endParaRPr lang="en-US" sz="40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12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Rule 4-103: Transfer of Supervision Procedures for Juvenile Sex Offenders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2440" y="298704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entury Gothic" pitchFamily="34" charset="0"/>
              </a:rPr>
              <a:t>No JIDS Impact</a:t>
            </a:r>
            <a:endParaRPr lang="en-US" sz="40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18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Rule 4-104: Supervision/Services Requirements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2440" y="298704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entury Gothic" pitchFamily="34" charset="0"/>
              </a:rPr>
              <a:t>No JIDS Impact</a:t>
            </a:r>
            <a:endParaRPr lang="en-US" sz="40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76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0" y="228600"/>
            <a:ext cx="914400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Rule 5-102: Travel Permit (Rules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Cmte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)</a:t>
            </a:r>
            <a:endParaRPr lang="en-US" sz="40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2440" y="1562100"/>
            <a:ext cx="822960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Strike the words “private” and “treatment” on Form VII</a:t>
            </a:r>
          </a:p>
          <a:p>
            <a:pPr marL="457200" indent="-457200">
              <a:buFont typeface="Arial" pitchFamily="34" charset="0"/>
              <a:buChar char="•"/>
            </a:pPr>
            <a:endParaRPr lang="en-US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  <a:tabLst>
                <a:tab pos="3829050" algn="l"/>
              </a:tabLst>
            </a:pPr>
            <a:r>
              <a:rPr lang="en-US" sz="2800" dirty="0" smtClean="0">
                <a:latin typeface="Century Gothic" pitchFamily="34" charset="0"/>
              </a:rPr>
              <a:t>Cost estimate = $150</a:t>
            </a:r>
          </a:p>
          <a:p>
            <a:pPr marL="1028700" indent="-285750">
              <a:buFont typeface="Century Gothic" pitchFamily="34" charset="0"/>
              <a:buChar char="−"/>
            </a:pPr>
            <a:r>
              <a:rPr lang="en-US" sz="2200" dirty="0" smtClean="0">
                <a:latin typeface="Century Gothic" pitchFamily="34" charset="0"/>
              </a:rPr>
              <a:t>Same JIDS and fiscal impact as Rule 1-101:  Residential Facilities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855" y="4016375"/>
            <a:ext cx="859155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45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Rule 5-102: Travel Permit (West Region)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2440" y="298704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entury Gothic" pitchFamily="34" charset="0"/>
              </a:rPr>
              <a:t>No JIDS Impact</a:t>
            </a:r>
            <a:endParaRPr lang="en-US" sz="40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02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Rule 6-103: Non-Voluntary Return of </a:t>
            </a:r>
            <a:b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</a:b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Out-of-State Juveniles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2440" y="298704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entury Gothic" pitchFamily="34" charset="0"/>
              </a:rPr>
              <a:t>No JIDS Impact</a:t>
            </a:r>
            <a:endParaRPr lang="en-US" sz="40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84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2440" y="298704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entury Gothic" pitchFamily="34" charset="0"/>
              </a:rPr>
              <a:t>No JIDS Impact</a:t>
            </a:r>
            <a:endParaRPr lang="en-US" sz="4000" dirty="0">
              <a:latin typeface="Century Gothic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New Rule 6-103A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: 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Non-Voluntary Return of an Escapee, Absconder or Accused Delinquent </a:t>
            </a:r>
          </a:p>
        </p:txBody>
      </p:sp>
    </p:spTree>
    <p:extLst>
      <p:ext uri="{BB962C8B-B14F-4D97-AF65-F5344CB8AC3E}">
        <p14:creationId xmlns:p14="http://schemas.microsoft.com/office/powerpoint/2010/main" val="179468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Rule 6-104: Return of Juveniles Whose ICJ Placement Has Failed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6700" y="2987040"/>
            <a:ext cx="86296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entury Gothic" pitchFamily="34" charset="0"/>
              </a:rPr>
              <a:t>See JIDS Impact for </a:t>
            </a:r>
          </a:p>
          <a:p>
            <a:pPr algn="ctr"/>
            <a:r>
              <a:rPr lang="en-US" sz="4000" dirty="0" smtClean="0">
                <a:latin typeface="Century Gothic" pitchFamily="34" charset="0"/>
              </a:rPr>
              <a:t>new violations rule</a:t>
            </a:r>
            <a:endParaRPr lang="en-US" sz="40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20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Rule 1-101: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Adjudicated Status Offender</a:t>
            </a:r>
            <a:r>
              <a:rPr lang="en-US" sz="4000" dirty="0">
                <a:latin typeface="Century Gothic" pitchFamily="34" charset="0"/>
              </a:rPr>
              <a:t/>
            </a:r>
            <a:br>
              <a:rPr lang="en-US" sz="4000" dirty="0">
                <a:latin typeface="Century Gothic" pitchFamily="34" charset="0"/>
              </a:rPr>
            </a:b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2440" y="298704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entury Gothic" pitchFamily="34" charset="0"/>
              </a:rPr>
              <a:t>No JIDS Impact</a:t>
            </a:r>
            <a:endParaRPr lang="en-US" sz="40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02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Rule 6-106: Public Safety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2440" y="298704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entury Gothic" pitchFamily="34" charset="0"/>
              </a:rPr>
              <a:t>No JIDS Impact</a:t>
            </a:r>
            <a:endParaRPr lang="en-US" sz="40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13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Rule 7-101: Adoption of Rules and Amendments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2440" y="298704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entury Gothic" pitchFamily="34" charset="0"/>
              </a:rPr>
              <a:t>No JIDS Impact</a:t>
            </a:r>
            <a:endParaRPr lang="en-US" sz="40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61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New Rule: ICPC Recognition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  <p:sp>
        <p:nvSpPr>
          <p:cNvPr id="7174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2440" y="298704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entury Gothic" pitchFamily="34" charset="0"/>
              </a:rPr>
              <a:t>No JIDS Impact</a:t>
            </a:r>
            <a:endParaRPr lang="en-US" sz="40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39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06680" y="243840"/>
            <a:ext cx="914400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3600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New Rule: </a:t>
            </a:r>
            <a:r>
              <a:rPr lang="en-US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Reporting Juvenile Non-Compliance, Failed Placement and Retaking</a:t>
            </a:r>
            <a:endParaRPr lang="en-US" sz="36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440" y="137160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2440" y="1562100"/>
            <a:ext cx="8229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  <a:tabLst>
                <a:tab pos="3829050" algn="l"/>
              </a:tabLst>
            </a:pPr>
            <a:r>
              <a:rPr lang="en-US" sz="2800" dirty="0" smtClean="0">
                <a:latin typeface="Century Gothic" pitchFamily="34" charset="0"/>
              </a:rPr>
              <a:t>Add/modify fields to Form IX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16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New escalation email in “Violation Report and Reply” workflow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16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smtClean="0">
                <a:latin typeface="Century Gothic" pitchFamily="34" charset="0"/>
              </a:rPr>
              <a:t>Cost </a:t>
            </a:r>
            <a:r>
              <a:rPr lang="en-US" sz="2800" dirty="0" smtClean="0">
                <a:latin typeface="Century Gothic" pitchFamily="34" charset="0"/>
              </a:rPr>
              <a:t>estimate = $600</a:t>
            </a:r>
            <a:endParaRPr lang="en-US" sz="28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7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Form IA/VI: Application for Services and Waiver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06680" y="1738947"/>
            <a:ext cx="9144000" cy="4415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endParaRPr lang="en-US" sz="2200" kern="0" dirty="0">
              <a:latin typeface="Century Gothic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41249" y="3248748"/>
            <a:ext cx="6674861" cy="290598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2440" y="1562100"/>
            <a:ext cx="82296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Replace “placement resource” with “parent/legal guardian” </a:t>
            </a:r>
          </a:p>
          <a:p>
            <a:pPr marL="457200" indent="-457200">
              <a:buFont typeface="Arial" pitchFamily="34" charset="0"/>
              <a:buChar char="•"/>
            </a:pPr>
            <a:endParaRPr lang="en-US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  <a:tabLst>
                <a:tab pos="3829050" algn="l"/>
              </a:tabLst>
            </a:pPr>
            <a:r>
              <a:rPr lang="en-US" sz="2800" dirty="0" smtClean="0">
                <a:latin typeface="Century Gothic" pitchFamily="34" charset="0"/>
              </a:rPr>
              <a:t>Cost estimate = $150</a:t>
            </a:r>
            <a:endParaRPr lang="en-US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06680" y="243840"/>
            <a:ext cx="914400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sz="36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0" y="228600"/>
            <a:ext cx="914400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Form VII: Travel Permit (West Region)</a:t>
            </a:r>
            <a:endParaRPr lang="en-US" sz="29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812" y="3337560"/>
            <a:ext cx="6407736" cy="277464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2440" y="1562100"/>
            <a:ext cx="82296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Add 4 fields:  Height,  Weight, Eye Color, and Hair Color</a:t>
            </a:r>
          </a:p>
          <a:p>
            <a:pPr marL="457200" indent="-457200">
              <a:buFont typeface="Arial" pitchFamily="34" charset="0"/>
              <a:buChar char="•"/>
            </a:pPr>
            <a:endParaRPr lang="en-US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  <a:tabLst>
                <a:tab pos="3829050" algn="l"/>
              </a:tabLst>
            </a:pPr>
            <a:r>
              <a:rPr lang="en-US" sz="2800" dirty="0" smtClean="0">
                <a:latin typeface="Century Gothic" pitchFamily="34" charset="0"/>
              </a:rPr>
              <a:t>Cost estimate = $300</a:t>
            </a:r>
            <a:endParaRPr lang="en-US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85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06680" y="243840"/>
            <a:ext cx="914400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sz="36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228600"/>
            <a:ext cx="914400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3600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Form XI: Absconder from Supervision Violation Report</a:t>
            </a:r>
            <a:endParaRPr lang="en-US" sz="36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2440" y="1562100"/>
            <a:ext cx="8229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Delete Form XI 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1600" dirty="0" smtClean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Add 4 fields to Form IX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1600" dirty="0" smtClean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2 report changes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1600" dirty="0" smtClean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Cost estimate = $1,200</a:t>
            </a:r>
            <a:endParaRPr lang="en-US" sz="28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5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04160"/>
            <a:ext cx="9144000" cy="1162050"/>
          </a:xfrm>
        </p:spPr>
        <p:txBody>
          <a:bodyPr anchor="t"/>
          <a:lstStyle/>
          <a:p>
            <a:pPr algn="ctr">
              <a:defRPr/>
            </a:pP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Reorganization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</p:spTree>
    <p:extLst>
      <p:ext uri="{BB962C8B-B14F-4D97-AF65-F5344CB8AC3E}">
        <p14:creationId xmlns:p14="http://schemas.microsoft.com/office/powerpoint/2010/main" val="25629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Serving Juveniles While Protecting Communities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934F57-1E84-4C96-BFE3-F319B100FCCD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0" y="19050"/>
            <a:ext cx="91440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Region Meetings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3200" dirty="0" smtClean="0">
                <a:latin typeface="Century Gothic" pitchFamily="34" charset="0"/>
              </a:rPr>
              <a:t>3:30 – 5:00</a:t>
            </a:r>
            <a:endParaRPr lang="en-US" sz="3200" dirty="0">
              <a:latin typeface="Century Gothic" pitchFamily="34" charset="0"/>
            </a:endParaRPr>
          </a:p>
          <a:p>
            <a:endParaRPr lang="en-US" sz="2400" dirty="0" smtClean="0">
              <a:latin typeface="Century Gothic" pitchFamily="34" charset="0"/>
            </a:endParaRPr>
          </a:p>
          <a:p>
            <a:pPr marL="457200" lvl="1" indent="0">
              <a:buFontTx/>
              <a:buNone/>
            </a:pPr>
            <a:endParaRPr lang="en-US" sz="2400" dirty="0">
              <a:latin typeface="Century Gothic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28600" y="971550"/>
            <a:ext cx="8620125" cy="5105400"/>
          </a:xfrm>
        </p:spPr>
        <p:txBody>
          <a:bodyPr>
            <a:normAutofit/>
          </a:bodyPr>
          <a:lstStyle/>
          <a:p>
            <a:pPr>
              <a:defRPr/>
            </a:pPr>
            <a:endParaRPr lang="en-US" sz="3200" dirty="0">
              <a:solidFill>
                <a:schemeClr val="tx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1">
              <a:defRPr/>
            </a:pPr>
            <a:endParaRPr lang="en-US" sz="3200" dirty="0">
              <a:latin typeface="Century Gothic" panose="020B0502020202020204" pitchFamily="34" charset="0"/>
            </a:endParaRPr>
          </a:p>
          <a:p>
            <a:pPr lvl="1">
              <a:defRPr/>
            </a:pPr>
            <a:endParaRPr lang="en-US" sz="3200" dirty="0">
              <a:latin typeface="Century Gothic" panose="020B0502020202020204" pitchFamily="34" charset="0"/>
            </a:endParaRPr>
          </a:p>
          <a:p>
            <a:pPr lvl="1">
              <a:defRPr/>
            </a:pPr>
            <a:endParaRPr lang="en-US" sz="3200" dirty="0">
              <a:latin typeface="Century Gothic" panose="020B0502020202020204" pitchFamily="34" charset="0"/>
            </a:endParaRPr>
          </a:p>
          <a:p>
            <a:pPr lvl="1">
              <a:defRPr/>
            </a:pPr>
            <a:endParaRPr lang="en-US" sz="3200" dirty="0">
              <a:latin typeface="Century Gothic" panose="020B0502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405401"/>
              </p:ext>
            </p:extLst>
          </p:nvPr>
        </p:nvGraphicFramePr>
        <p:xfrm>
          <a:off x="1300162" y="1955800"/>
          <a:ext cx="6734175" cy="2591808"/>
        </p:xfrm>
        <a:graphic>
          <a:graphicData uri="http://schemas.openxmlformats.org/drawingml/2006/table">
            <a:tbl>
              <a:tblPr firstRow="1">
                <a:tableStyleId>{2D5ABB26-0587-4C30-8999-92F81FD0307C}</a:tableStyleId>
              </a:tblPr>
              <a:tblGrid>
                <a:gridCol w="4060825"/>
                <a:gridCol w="2673350"/>
              </a:tblGrid>
              <a:tr h="478947">
                <a:tc>
                  <a:txBody>
                    <a:bodyPr/>
                    <a:lstStyle/>
                    <a:p>
                      <a:pPr algn="l"/>
                      <a:r>
                        <a:rPr lang="en-US" sz="28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Region</a:t>
                      </a:r>
                      <a:endParaRPr lang="en-US" sz="28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1" cap="none" spc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Room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5598">
                <a:tc>
                  <a:txBody>
                    <a:bodyPr/>
                    <a:lstStyle/>
                    <a:p>
                      <a:pPr algn="l"/>
                      <a:r>
                        <a:rPr lang="en-US" sz="2400" cap="none" spc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East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cap="none" spc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Cavetto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21842">
                <a:tc>
                  <a:txBody>
                    <a:bodyPr/>
                    <a:lstStyle/>
                    <a:p>
                      <a:pPr algn="l"/>
                      <a:r>
                        <a:rPr lang="en-US" sz="2400" cap="none" spc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Midwest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cap="none" spc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Colonnade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480610">
                <a:tc>
                  <a:txBody>
                    <a:bodyPr/>
                    <a:lstStyle/>
                    <a:p>
                      <a:pPr algn="l"/>
                      <a:r>
                        <a:rPr lang="en-US" sz="2400" cap="none" spc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South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Abbey</a:t>
                      </a:r>
                      <a:r>
                        <a:rPr lang="en-US" sz="2400" b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North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485598">
                <a:tc>
                  <a:txBody>
                    <a:bodyPr/>
                    <a:lstStyle/>
                    <a:p>
                      <a:pPr algn="l"/>
                      <a:r>
                        <a:rPr lang="en-US" sz="2400" cap="none" spc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West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Dolores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657350" y="5010150"/>
            <a:ext cx="601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54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Rule 1-101: Aftercare (temporary community placement)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172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4415790"/>
          </a:xfrm>
        </p:spPr>
        <p:txBody>
          <a:bodyPr/>
          <a:lstStyle/>
          <a:p>
            <a:pPr marL="0" indent="0">
              <a:buNone/>
            </a:pPr>
            <a:r>
              <a:rPr lang="en-US" sz="1000" dirty="0">
                <a:latin typeface="Century Gothic" pitchFamily="34" charset="0"/>
              </a:rPr>
              <a:t> </a:t>
            </a:r>
          </a:p>
          <a:p>
            <a:pPr marL="0" indent="0" algn="ctr">
              <a:buNone/>
            </a:pPr>
            <a:endParaRPr lang="en-US" sz="2200" dirty="0" smtClean="0">
              <a:latin typeface="Century Gothic" pitchFamily="34" charset="0"/>
            </a:endParaRP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2440" y="298704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entury Gothic" pitchFamily="34" charset="0"/>
              </a:rPr>
              <a:t>No JIDS Impact</a:t>
            </a:r>
            <a:endParaRPr lang="en-US" sz="40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57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Rule 1-101: Custody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172" name="Content Placeholder 2"/>
          <p:cNvSpPr>
            <a:spLocks noGrp="1"/>
          </p:cNvSpPr>
          <p:nvPr>
            <p:ph idx="1"/>
          </p:nvPr>
        </p:nvSpPr>
        <p:spPr>
          <a:xfrm>
            <a:off x="0" y="1508760"/>
            <a:ext cx="9144000" cy="4415790"/>
          </a:xfrm>
        </p:spPr>
        <p:txBody>
          <a:bodyPr/>
          <a:lstStyle/>
          <a:p>
            <a:pPr marL="0" indent="0">
              <a:buNone/>
            </a:pPr>
            <a:r>
              <a:rPr lang="en-US" sz="1000" dirty="0">
                <a:latin typeface="Century Gothic" pitchFamily="34" charset="0"/>
              </a:rPr>
              <a:t> </a:t>
            </a:r>
          </a:p>
          <a:p>
            <a:pPr marL="0" indent="0" algn="ctr">
              <a:buNone/>
            </a:pPr>
            <a:endParaRPr lang="en-US" sz="2200" dirty="0" smtClean="0">
              <a:latin typeface="Century Gothic" pitchFamily="34" charset="0"/>
            </a:endParaRP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52400" y="1676400"/>
            <a:ext cx="9144000" cy="4415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sz="1000" kern="0" smtClean="0">
                <a:latin typeface="Century Gothic" pitchFamily="34" charset="0"/>
              </a:rPr>
              <a:t> </a:t>
            </a:r>
          </a:p>
          <a:p>
            <a:pPr marL="0" indent="0" algn="ctr">
              <a:buFontTx/>
              <a:buNone/>
            </a:pPr>
            <a:endParaRPr lang="en-US" sz="2200" kern="0" dirty="0" smtClean="0">
              <a:latin typeface="Century Gothic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2440" y="298704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entury Gothic" pitchFamily="34" charset="0"/>
              </a:rPr>
              <a:t>No JIDS Impact</a:t>
            </a:r>
            <a:endParaRPr lang="en-US" sz="40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32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Rule 1-101: Home Evaluation/ Investigation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172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4415790"/>
          </a:xfrm>
        </p:spPr>
        <p:txBody>
          <a:bodyPr/>
          <a:lstStyle/>
          <a:p>
            <a:pPr marL="0" indent="0">
              <a:buNone/>
            </a:pPr>
            <a:r>
              <a:rPr lang="en-US" sz="1000" dirty="0">
                <a:latin typeface="Century Gothic" pitchFamily="34" charset="0"/>
              </a:rPr>
              <a:t> </a:t>
            </a:r>
          </a:p>
          <a:p>
            <a:pPr marL="0" indent="0" algn="ctr">
              <a:buNone/>
            </a:pPr>
            <a:endParaRPr lang="en-US" sz="2200" dirty="0" smtClean="0">
              <a:latin typeface="Century Gothic" pitchFamily="34" charset="0"/>
            </a:endParaRP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2440" y="298704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entury Gothic" pitchFamily="34" charset="0"/>
              </a:rPr>
              <a:t>No JIDS Impact</a:t>
            </a:r>
            <a:endParaRPr lang="en-US" sz="40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79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Rule 1-101: Juvenile Sex Offender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2440" y="298704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entury Gothic" pitchFamily="34" charset="0"/>
              </a:rPr>
              <a:t>No JIDS Impact</a:t>
            </a:r>
            <a:endParaRPr lang="en-US" sz="40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23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0" y="228600"/>
            <a:ext cx="914400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3600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Rule 1-101: Residential Facility</a:t>
            </a:r>
            <a:endParaRPr lang="en-US" sz="40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855" y="3762375"/>
            <a:ext cx="8591550" cy="1600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2440" y="1562100"/>
            <a:ext cx="8229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Strike the words “private” and “treatment” on Form VII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Cost estimate = $150 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37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Rule 1-101: Sanction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2440" y="298704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entury Gothic" pitchFamily="34" charset="0"/>
              </a:rPr>
              <a:t>No JIDS Impact</a:t>
            </a:r>
            <a:endParaRPr lang="en-US" sz="40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67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62050"/>
          </a:xfrm>
        </p:spPr>
        <p:txBody>
          <a:bodyPr anchor="t"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Rule 2-102: Data Collection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Century Gothic" pitchFamily="34" charset="0"/>
              </a:rPr>
              <a:t>Serving Juveniles While Protecting Communities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2440" y="298704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entury Gothic" pitchFamily="34" charset="0"/>
              </a:rPr>
              <a:t>No JIDS Impact</a:t>
            </a:r>
            <a:endParaRPr lang="en-US" sz="40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85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4"/>
  <p:tag name="TPOS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heme/theme1.xml><?xml version="1.0" encoding="utf-8"?>
<a:theme xmlns:a="http://schemas.openxmlformats.org/drawingml/2006/main" name="ind_2271_slide">
  <a:themeElements>
    <a:clrScheme name="Default Design 1">
      <a:dk1>
        <a:srgbClr val="000000"/>
      </a:dk1>
      <a:lt1>
        <a:srgbClr val="FFFFFF"/>
      </a:lt1>
      <a:dk2>
        <a:srgbClr val="1874CD"/>
      </a:dk2>
      <a:lt2>
        <a:srgbClr val="FFFFFF"/>
      </a:lt2>
      <a:accent1>
        <a:srgbClr val="669BCC"/>
      </a:accent1>
      <a:accent2>
        <a:srgbClr val="6BAFED"/>
      </a:accent2>
      <a:accent3>
        <a:srgbClr val="ABBCE3"/>
      </a:accent3>
      <a:accent4>
        <a:srgbClr val="DADADA"/>
      </a:accent4>
      <a:accent5>
        <a:srgbClr val="B8CBE2"/>
      </a:accent5>
      <a:accent6>
        <a:srgbClr val="609ED7"/>
      </a:accent6>
      <a:hlink>
        <a:srgbClr val="D7E9FA"/>
      </a:hlink>
      <a:folHlink>
        <a:srgbClr val="A4CDF4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1874CD"/>
        </a:dk2>
        <a:lt2>
          <a:srgbClr val="FFFFFF"/>
        </a:lt2>
        <a:accent1>
          <a:srgbClr val="669BCC"/>
        </a:accent1>
        <a:accent2>
          <a:srgbClr val="6BAFED"/>
        </a:accent2>
        <a:accent3>
          <a:srgbClr val="ABBCE3"/>
        </a:accent3>
        <a:accent4>
          <a:srgbClr val="DADADA"/>
        </a:accent4>
        <a:accent5>
          <a:srgbClr val="B8CBE2"/>
        </a:accent5>
        <a:accent6>
          <a:srgbClr val="609ED7"/>
        </a:accent6>
        <a:hlink>
          <a:srgbClr val="D7E9FA"/>
        </a:hlink>
        <a:folHlink>
          <a:srgbClr val="A4CDF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1874CD"/>
        </a:dk2>
        <a:lt2>
          <a:srgbClr val="FFFFFF"/>
        </a:lt2>
        <a:accent1>
          <a:srgbClr val="24C8E6"/>
        </a:accent1>
        <a:accent2>
          <a:srgbClr val="7679EF"/>
        </a:accent2>
        <a:accent3>
          <a:srgbClr val="ABBCE3"/>
        </a:accent3>
        <a:accent4>
          <a:srgbClr val="DADADA"/>
        </a:accent4>
        <a:accent5>
          <a:srgbClr val="ACE0F0"/>
        </a:accent5>
        <a:accent6>
          <a:srgbClr val="6A6DD9"/>
        </a:accent6>
        <a:hlink>
          <a:srgbClr val="C6E0F8"/>
        </a:hlink>
        <a:folHlink>
          <a:srgbClr val="D2F3F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1874CD"/>
        </a:dk2>
        <a:lt2>
          <a:srgbClr val="FFFFFF"/>
        </a:lt2>
        <a:accent1>
          <a:srgbClr val="DB7E0A"/>
        </a:accent1>
        <a:accent2>
          <a:srgbClr val="DBA80A"/>
        </a:accent2>
        <a:accent3>
          <a:srgbClr val="ABBCE3"/>
        </a:accent3>
        <a:accent4>
          <a:srgbClr val="DADADA"/>
        </a:accent4>
        <a:accent5>
          <a:srgbClr val="EAC0AA"/>
        </a:accent5>
        <a:accent6>
          <a:srgbClr val="C69808"/>
        </a:accent6>
        <a:hlink>
          <a:srgbClr val="FCD4C2"/>
        </a:hlink>
        <a:folHlink>
          <a:srgbClr val="D7E9F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1874CD"/>
        </a:dk2>
        <a:lt2>
          <a:srgbClr val="FFFFFF"/>
        </a:lt2>
        <a:accent1>
          <a:srgbClr val="DB7E0A"/>
        </a:accent1>
        <a:accent2>
          <a:srgbClr val="A7C408"/>
        </a:accent2>
        <a:accent3>
          <a:srgbClr val="ABBCE3"/>
        </a:accent3>
        <a:accent4>
          <a:srgbClr val="DADADA"/>
        </a:accent4>
        <a:accent5>
          <a:srgbClr val="EAC0AA"/>
        </a:accent5>
        <a:accent6>
          <a:srgbClr val="97B106"/>
        </a:accent6>
        <a:hlink>
          <a:srgbClr val="D7E9FA"/>
        </a:hlink>
        <a:folHlink>
          <a:srgbClr val="F9D7F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9BCC"/>
        </a:accent1>
        <a:accent2>
          <a:srgbClr val="6BAFED"/>
        </a:accent2>
        <a:accent3>
          <a:srgbClr val="FFFFFF"/>
        </a:accent3>
        <a:accent4>
          <a:srgbClr val="000000"/>
        </a:accent4>
        <a:accent5>
          <a:srgbClr val="B8CBE2"/>
        </a:accent5>
        <a:accent6>
          <a:srgbClr val="609ED7"/>
        </a:accent6>
        <a:hlink>
          <a:srgbClr val="D7E9FA"/>
        </a:hlink>
        <a:folHlink>
          <a:srgbClr val="A4CDF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24C8E6"/>
        </a:accent1>
        <a:accent2>
          <a:srgbClr val="7679EF"/>
        </a:accent2>
        <a:accent3>
          <a:srgbClr val="FFFFFF"/>
        </a:accent3>
        <a:accent4>
          <a:srgbClr val="000000"/>
        </a:accent4>
        <a:accent5>
          <a:srgbClr val="ACE0F0"/>
        </a:accent5>
        <a:accent6>
          <a:srgbClr val="6A6DD9"/>
        </a:accent6>
        <a:hlink>
          <a:srgbClr val="C6E0F8"/>
        </a:hlink>
        <a:folHlink>
          <a:srgbClr val="D2F3F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B7E0A"/>
        </a:accent1>
        <a:accent2>
          <a:srgbClr val="DBA80A"/>
        </a:accent2>
        <a:accent3>
          <a:srgbClr val="FFFFFF"/>
        </a:accent3>
        <a:accent4>
          <a:srgbClr val="000000"/>
        </a:accent4>
        <a:accent5>
          <a:srgbClr val="EAC0AA"/>
        </a:accent5>
        <a:accent6>
          <a:srgbClr val="C69808"/>
        </a:accent6>
        <a:hlink>
          <a:srgbClr val="FCD4C2"/>
        </a:hlink>
        <a:folHlink>
          <a:srgbClr val="D7E9F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B7E0A"/>
        </a:accent1>
        <a:accent2>
          <a:srgbClr val="A7C408"/>
        </a:accent2>
        <a:accent3>
          <a:srgbClr val="FFFFFF"/>
        </a:accent3>
        <a:accent4>
          <a:srgbClr val="000000"/>
        </a:accent4>
        <a:accent5>
          <a:srgbClr val="EAC0AA"/>
        </a:accent5>
        <a:accent6>
          <a:srgbClr val="97B106"/>
        </a:accent6>
        <a:hlink>
          <a:srgbClr val="D7E9FA"/>
        </a:hlink>
        <a:folHlink>
          <a:srgbClr val="F9D7F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C1F95B6B060E48B6D9C2117DC4274D" ma:contentTypeVersion="0" ma:contentTypeDescription="Create a new document." ma:contentTypeScope="" ma:versionID="3a23fa1f2b3eac60b03e98ef0a4183f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D3759DC-0DCC-4C56-9099-44D5A3A4BFD2}">
  <ds:schemaRefs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D39DB85-0F88-4683-9CB9-7D316ACEA8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9F1FB59-704F-48C5-A291-2FB159E1A86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14863</TotalTime>
  <Words>501</Words>
  <Application>Microsoft Office PowerPoint</Application>
  <PresentationFormat>On-screen Show (4:3)</PresentationFormat>
  <Paragraphs>122</Paragraphs>
  <Slides>28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ind_2271_slide</vt:lpstr>
      <vt:lpstr>Rules Round-Table Discussion: JIDS Impact </vt:lpstr>
      <vt:lpstr>Rule 1-101: Adjudicated Status Offender </vt:lpstr>
      <vt:lpstr>Rule 1-101: Aftercare (temporary community placement)</vt:lpstr>
      <vt:lpstr>Rule 1-101: Custody</vt:lpstr>
      <vt:lpstr>Rule 1-101: Home Evaluation/ Investigation</vt:lpstr>
      <vt:lpstr>Rule 1-101: Juvenile Sex Offender</vt:lpstr>
      <vt:lpstr>PowerPoint Presentation</vt:lpstr>
      <vt:lpstr>Rule 1-101: Sanction</vt:lpstr>
      <vt:lpstr>Rule 2-102: Data Collection</vt:lpstr>
      <vt:lpstr>Rule 4-101: Processing Referrals</vt:lpstr>
      <vt:lpstr>Rule 4-101A: Transfer of Students</vt:lpstr>
      <vt:lpstr>Rule 4-102: Sending and Receiving Referrals</vt:lpstr>
      <vt:lpstr>Rule 4-103: Transfer of Supervision Procedures for Juvenile Sex Offenders</vt:lpstr>
      <vt:lpstr>Rule 4-104: Supervision/Services Requirements</vt:lpstr>
      <vt:lpstr>PowerPoint Presentation</vt:lpstr>
      <vt:lpstr>Rule 5-102: Travel Permit (West Region)</vt:lpstr>
      <vt:lpstr>Rule 6-103: Non-Voluntary Return of  Out-of-State Juveniles</vt:lpstr>
      <vt:lpstr>New Rule 6-103A: Non-Voluntary Return of an Escapee, Absconder or Accused Delinquent </vt:lpstr>
      <vt:lpstr>Rule 6-104: Return of Juveniles Whose ICJ Placement Has Failed</vt:lpstr>
      <vt:lpstr>Rule 6-106: Public Safety</vt:lpstr>
      <vt:lpstr>Rule 7-101: Adoption of Rules and Amendments</vt:lpstr>
      <vt:lpstr>New Rule: ICPC Recognition</vt:lpstr>
      <vt:lpstr>PowerPoint Presentation</vt:lpstr>
      <vt:lpstr>Form IA/VI: Application for Services and Waiver</vt:lpstr>
      <vt:lpstr>PowerPoint Presentation</vt:lpstr>
      <vt:lpstr>PowerPoint Presentation</vt:lpstr>
      <vt:lpstr>Reorganization</vt:lpstr>
      <vt:lpstr>PowerPoint Presentation</vt:lpstr>
    </vt:vector>
  </TitlesOfParts>
  <Company>csg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Ashley Hassan</dc:creator>
  <cp:lastModifiedBy>icjadmin@juvenilecompact.org</cp:lastModifiedBy>
  <cp:revision>852</cp:revision>
  <cp:lastPrinted>2013-08-14T14:09:12Z</cp:lastPrinted>
  <dcterms:created xsi:type="dcterms:W3CDTF">2009-10-16T14:39:00Z</dcterms:created>
  <dcterms:modified xsi:type="dcterms:W3CDTF">2013-09-26T12:19:17Z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0x01010050C1F95B6B060E48B6D9C2117DC4274D</vt:lpwstr>
  </property>
</Properties>
</file>