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8" r:id="rId5"/>
    <p:sldId id="426" r:id="rId6"/>
    <p:sldId id="452" r:id="rId7"/>
    <p:sldId id="453" r:id="rId8"/>
    <p:sldId id="454" r:id="rId9"/>
    <p:sldId id="455" r:id="rId10"/>
    <p:sldId id="456" r:id="rId11"/>
    <p:sldId id="478" r:id="rId12"/>
    <p:sldId id="457" r:id="rId13"/>
    <p:sldId id="458" r:id="rId14"/>
    <p:sldId id="459" r:id="rId15"/>
    <p:sldId id="460" r:id="rId16"/>
    <p:sldId id="462" r:id="rId17"/>
    <p:sldId id="461" r:id="rId18"/>
    <p:sldId id="463" r:id="rId19"/>
    <p:sldId id="464" r:id="rId20"/>
    <p:sldId id="466" r:id="rId21"/>
    <p:sldId id="480" r:id="rId22"/>
    <p:sldId id="467" r:id="rId23"/>
    <p:sldId id="468" r:id="rId24"/>
    <p:sldId id="469" r:id="rId25"/>
    <p:sldId id="472" r:id="rId26"/>
    <p:sldId id="473" r:id="rId27"/>
    <p:sldId id="475" r:id="rId28"/>
    <p:sldId id="476" r:id="rId29"/>
    <p:sldId id="477" r:id="rId30"/>
    <p:sldId id="481" r:id="rId31"/>
    <p:sldId id="483" r:id="rId32"/>
  </p:sldIdLst>
  <p:sldSz cx="9144000" cy="6858000" type="screen4x3"/>
  <p:notesSz cx="7010400" cy="92964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kbranum" initials="JPB" lastIdx="11" clrIdx="0"/>
  <p:cmAuthor id="1" name="ashleylippert" initials="a" lastIdx="6" clrIdx="1"/>
  <p:cmAuthor id="2" name="ICJ 1" initials="I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290"/>
    <a:srgbClr val="0F489D"/>
    <a:srgbClr val="2949D1"/>
    <a:srgbClr val="00FF00"/>
    <a:srgbClr val="66FF33"/>
    <a:srgbClr val="2D2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3" autoAdjust="0"/>
    <p:restoredTop sz="80031" autoAdjust="0"/>
  </p:normalViewPr>
  <p:slideViewPr>
    <p:cSldViewPr snapToGrid="0">
      <p:cViewPr>
        <p:scale>
          <a:sx n="40" d="100"/>
          <a:sy n="40" d="100"/>
        </p:scale>
        <p:origin x="-1843" y="-9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6"/>
    </p:cViewPr>
  </p:sorterViewPr>
  <p:notesViewPr>
    <p:cSldViewPr snapToGrid="0">
      <p:cViewPr varScale="1">
        <p:scale>
          <a:sx n="46" d="100"/>
          <a:sy n="46" d="100"/>
        </p:scale>
        <p:origin x="-1800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2C7099CE-C546-4098-B22D-F4A0BA9664CC}" type="datetimeFigureOut">
              <a:rPr lang="en-US"/>
              <a:pPr>
                <a:defRPr/>
              </a:pPr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6CF93CB-608B-4012-B327-23B65E1C08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6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04E696-E894-4B01-8CA0-C17A795A67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12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sz="1200" dirty="0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50000"/>
              </a:lnSpc>
              <a:defRPr/>
            </a:pPr>
            <a:endParaRPr lang="en-US" baseline="0" dirty="0" smtClean="0">
              <a:latin typeface="Century Gothic" panose="020B0502020202020204" pitchFamily="34" charset="0"/>
            </a:endParaRPr>
          </a:p>
          <a:p>
            <a:pPr marL="0" lvl="1">
              <a:lnSpc>
                <a:spcPct val="150000"/>
              </a:lnSpc>
              <a:defRPr/>
            </a:pPr>
            <a:endParaRPr lang="en-US" dirty="0">
              <a:latin typeface="Century Gothic" panose="020B0502020202020204" pitchFamily="34" charset="0"/>
            </a:endParaRPr>
          </a:p>
          <a:p>
            <a:pPr marL="0" lvl="1" defTabSz="881390"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80203F-0444-4919-BE11-BD713DE8B59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3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198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A761-F1E0-4270-A8CD-F559F7D15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5DEF2-FF6C-49FC-86C3-733114A16D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1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5AB80-2C2F-49C7-AEF5-90F7F56EE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54FB-2F4B-46FC-A8E7-F8E43A98D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5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350D0-8DEC-4913-9BC6-5523ED0BC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5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E91C8-3320-4C7D-B891-4A65C3FD3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2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899FB-3B14-49F8-8BA7-384AACE870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4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6971-EF13-40A5-ACEC-E23429B90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3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B216-5613-48FA-97B5-B723B68FB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A4612-CA37-4586-89CC-518BC6338D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85B0C-9BA4-46C6-BE23-5E41794983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FC0BDA-9268-410C-A025-8EBD242D7E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838200"/>
            <a:ext cx="9144000" cy="5257800"/>
          </a:xfrm>
          <a:prstGeom prst="rect">
            <a:avLst/>
          </a:prstGeom>
          <a:solidFill>
            <a:srgbClr val="1C329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32" name="Picture 2" descr="ICJ-Seal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150" y="5807075"/>
            <a:ext cx="9906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90" r:id="rId1"/>
    <p:sldLayoutId id="2147484579" r:id="rId2"/>
    <p:sldLayoutId id="2147484580" r:id="rId3"/>
    <p:sldLayoutId id="2147484581" r:id="rId4"/>
    <p:sldLayoutId id="2147484582" r:id="rId5"/>
    <p:sldLayoutId id="2147484583" r:id="rId6"/>
    <p:sldLayoutId id="2147484584" r:id="rId7"/>
    <p:sldLayoutId id="2147484585" r:id="rId8"/>
    <p:sldLayoutId id="2147484586" r:id="rId9"/>
    <p:sldLayoutId id="2147484587" r:id="rId10"/>
    <p:sldLayoutId id="214748458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0375"/>
            <a:ext cx="9144000" cy="1820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Rules Round-Table Discussion </a:t>
            </a:r>
            <a:r>
              <a:rPr lang="en-US" sz="4800" dirty="0">
                <a:latin typeface="Century Gothic" pitchFamily="34" charset="0"/>
              </a:rPr>
              <a:t/>
            </a:r>
            <a:br>
              <a:rPr lang="en-US" sz="4800" dirty="0">
                <a:latin typeface="Century Gothic" pitchFamily="34" charset="0"/>
              </a:rPr>
            </a:br>
            <a:endParaRPr lang="en-US" sz="4800" spc="300" dirty="0" smtClean="0">
              <a:latin typeface="Century Gothic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4457700"/>
            <a:ext cx="7467600" cy="1674297"/>
          </a:xfrm>
        </p:spPr>
        <p:txBody>
          <a:bodyPr/>
          <a:lstStyle/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2013 Annual Business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4-101: Processing Referrals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(2) Edit language to clarify that compact-eligible juveniles cannot relocate to another state without an approved transfer</a:t>
            </a:r>
          </a:p>
          <a:p>
            <a:pPr marL="457200" indent="-457200">
              <a:buSzPct val="110000"/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(2)(f)(2) Add language to ensure secondary schools are accredited</a:t>
            </a:r>
          </a:p>
          <a:p>
            <a:pPr marL="457200" indent="-457200">
              <a:buSzPct val="110000"/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(3) Amend language to read that juveniles who are placed through the ICJ and subject to ICPC are not prohibited from being placed/supervised through ICPC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4-101A: Transfer of Students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Rescind rule; eligibility of students is  addressed in Rule 4-101(f)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0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4-102: Sending and Receiving Referrals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Add language to ensure that the receiving state will not delay investigation while awaiting additional documents from the sending state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0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4-103: Transfer of Supervision Procedures for Juvenile Sex Offenders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(2) Clarifies eligibility requirements for an expedited transfer of supervision for a juvenile sex offender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(2)(d) Add rule reference addressing reporting instructions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4-104: Supervision/Services Requirements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(1) Remove redundant language regarding visitation</a:t>
            </a:r>
          </a:p>
          <a:p>
            <a:pPr marL="457200" indent="-457200">
              <a:buSzPct val="110000"/>
              <a:buFont typeface="Arial" pitchFamily="34" charset="0"/>
              <a:buChar char="•"/>
            </a:pPr>
            <a:endParaRPr lang="en-US" sz="1400" dirty="0">
              <a:latin typeface="Century Gothic" pitchFamily="34" charset="0"/>
            </a:endParaRPr>
          </a:p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(2) Amend language to clarify that the receiving state may impose conditions on a transferred juvenile, if same conditions are applied to its own juveniles</a:t>
            </a:r>
          </a:p>
          <a:p>
            <a:pPr marL="457200" indent="-457200">
              <a:buSzPct val="110000"/>
              <a:buFont typeface="Arial" pitchFamily="34" charset="0"/>
              <a:buChar char="•"/>
            </a:pPr>
            <a:endParaRPr lang="en-US" sz="1400" dirty="0" smtClean="0">
              <a:latin typeface="Century Gothic" pitchFamily="34" charset="0"/>
            </a:endParaRPr>
          </a:p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Receiving state is responsible for cost of imposed conditions </a:t>
            </a:r>
          </a:p>
          <a:p>
            <a:pPr marL="457200" indent="-457200">
              <a:buSzPct val="110000"/>
              <a:buFont typeface="Arial" pitchFamily="34" charset="0"/>
              <a:buChar char="•"/>
            </a:pPr>
            <a:endParaRPr lang="en-US" sz="1400" dirty="0">
              <a:latin typeface="Century Gothic" pitchFamily="34" charset="0"/>
            </a:endParaRPr>
          </a:p>
          <a:p>
            <a:pPr marL="457200" indent="-457200">
              <a:buSzPct val="110000"/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(3) Replace “detention time in the receiving state” with sanctions to encompass other conditions </a:t>
            </a:r>
            <a:endParaRPr lang="en-US" sz="24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6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5-102: Travel Permit (Rules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Cmte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Current language requires a travel permit for juveniles meeting criteria under (1)(a)-(h), even if going into a residential facility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Change “residential treatment facility” to “residential facility”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Residential facility defined by proposed addition of term to Rule 1-101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8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5-102: Travel Permit (West Region)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(1) Add probationer juveniles to list of mandatory travel permit recipients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6-103: Non-Voluntary Return of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Out-of-State Juveniles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Divides non-voluntary returns into two rules: non-delinquent and escapee, absconder, and accused delinquent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No changes to timeframes for returns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1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 6-103A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Non-Voluntary Return of an Escapee, Absconder or Accused Delinquent </a:t>
            </a: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Divides non-voluntary returns into two rules: non-delinquent and escapee, absconder, and accused delinquent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No changes to timeframes for returns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6-104: Return of Juveniles Whose ICJ Placement Has Failed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Returns and failed placements are incorporated into proposed new violations rule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Rescinding of rule is dependent upon acceptance of new violations rule 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Adjudicated Status Offender</a:t>
            </a:r>
            <a:r>
              <a:rPr lang="en-US" sz="4000" dirty="0">
                <a:latin typeface="Century Gothic" pitchFamily="34" charset="0"/>
              </a:rPr>
              <a:t/>
            </a:r>
            <a:br>
              <a:rPr lang="en-US" sz="4000" dirty="0">
                <a:latin typeface="Century Gothic" pitchFamily="34" charset="0"/>
              </a:rPr>
            </a:b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15621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</a:rPr>
              <a:t>U</a:t>
            </a:r>
            <a:r>
              <a:rPr lang="en-US" sz="2800" dirty="0" smtClean="0">
                <a:latin typeface="Century Gothic" pitchFamily="34" charset="0"/>
              </a:rPr>
              <a:t>niformity with Statute definition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6-106: Public Safety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4620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Language in paragraph (3) is incorporated into new violations rule</a:t>
            </a:r>
          </a:p>
          <a:p>
            <a:pPr marL="914400" indent="-228600">
              <a:buFont typeface="Century Gothic" pitchFamily="34" charset="0"/>
              <a:buChar char="−"/>
            </a:pPr>
            <a:r>
              <a:rPr lang="en-US" sz="2200" dirty="0">
                <a:latin typeface="Century Gothic" pitchFamily="34" charset="0"/>
              </a:rPr>
              <a:t> </a:t>
            </a:r>
            <a:r>
              <a:rPr lang="en-US" sz="2200" dirty="0" smtClean="0">
                <a:latin typeface="Century Gothic" pitchFamily="34" charset="0"/>
              </a:rPr>
              <a:t> Dependent upon acceptance of new violations rule</a:t>
            </a:r>
            <a:endParaRPr lang="en-US" sz="2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5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7-101: Adoption of Rules and Amendments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(2) Biennial rule-making cycle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Allows more time for rule-clean up and vetting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(8) No amendments made from the floor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Rule: ICPC Recognition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717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If ICPC youth are held over 24 hours, the ICJ return rules shall apply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Reporting Juvenile Non-Compliance, Failed Placement and Retaking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Replaces current failed placement rule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Incorporates violations, non-compliance, failed placements and retaking into one rule 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IA/VI: Application for Services and Waiver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539240"/>
            <a:ext cx="9144000" cy="441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US" sz="2200" kern="0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Replace “placement resource” with “parent/legal guardian”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Change ensures a legal guardian is signing the waiver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VII: Travel Permit (West Region)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New fields provide  physical description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XI: Absconder from Supervision Violation Report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539240"/>
            <a:ext cx="9144000" cy="441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US" sz="3600" kern="0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Eliminate form and use Violation Report (Form IX)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4160"/>
            <a:ext cx="9144000" cy="1162050"/>
          </a:xfrm>
        </p:spPr>
        <p:txBody>
          <a:bodyPr anchor="t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Reorganization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</p:spTree>
    <p:extLst>
      <p:ext uri="{BB962C8B-B14F-4D97-AF65-F5344CB8AC3E}">
        <p14:creationId xmlns:p14="http://schemas.microsoft.com/office/powerpoint/2010/main" val="2562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Serving Juveniles While Protecting Communities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34F57-1E84-4C96-BFE3-F319B100FCC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9050"/>
            <a:ext cx="914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Region Meetings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>
                <a:latin typeface="Century Gothic" pitchFamily="34" charset="0"/>
              </a:rPr>
              <a:t>3:30 – 5:00</a:t>
            </a:r>
            <a:endParaRPr lang="en-US" sz="3200" dirty="0">
              <a:latin typeface="Century Gothic" pitchFamily="34" charset="0"/>
            </a:endParaRPr>
          </a:p>
          <a:p>
            <a:endParaRPr lang="en-US" sz="2400" dirty="0" smtClean="0">
              <a:latin typeface="Century Gothic" pitchFamily="34" charset="0"/>
            </a:endParaRPr>
          </a:p>
          <a:p>
            <a:pPr marL="457200" lvl="1" indent="0">
              <a:buFontTx/>
              <a:buNone/>
            </a:pPr>
            <a:endParaRPr lang="en-US" sz="2400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20125" cy="51054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32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6835"/>
              </p:ext>
            </p:extLst>
          </p:nvPr>
        </p:nvGraphicFramePr>
        <p:xfrm>
          <a:off x="1300162" y="1955800"/>
          <a:ext cx="6734175" cy="2591808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4060825"/>
                <a:gridCol w="2673350"/>
              </a:tblGrid>
              <a:tr h="478947">
                <a:tc>
                  <a:txBody>
                    <a:bodyPr/>
                    <a:lstStyle/>
                    <a:p>
                      <a:pPr algn="l"/>
                      <a:r>
                        <a:rPr lang="en-US" sz="28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Region</a:t>
                      </a:r>
                      <a:endParaRPr lang="en-US" sz="2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Room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598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East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Cavetto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1842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Midwest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Colonnade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80610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South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Abbey</a:t>
                      </a:r>
                      <a:r>
                        <a:rPr lang="en-US" sz="24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North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85598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West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Dolores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57350" y="501015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7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Aftercare (temporary community placement)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Rescind definition; term is not used in Rules or Statute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Custody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0876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1676400"/>
            <a:ext cx="9144000" cy="441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000" kern="0" smtClean="0">
                <a:latin typeface="Century Gothic" pitchFamily="34" charset="0"/>
              </a:rPr>
              <a:t> </a:t>
            </a:r>
          </a:p>
          <a:p>
            <a:pPr marL="0" indent="0" algn="ctr">
              <a:buFontTx/>
              <a:buNone/>
            </a:pPr>
            <a:endParaRPr lang="en-US" sz="2200" kern="0" dirty="0" smtClean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" y="15621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Rescind definition; current language addresses only juveniles in detention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Refer to </a:t>
            </a:r>
            <a:r>
              <a:rPr lang="en-US" sz="2800" dirty="0">
                <a:latin typeface="Century Gothic" pitchFamily="34" charset="0"/>
              </a:rPr>
              <a:t>d</a:t>
            </a:r>
            <a:r>
              <a:rPr lang="en-US" sz="2800" dirty="0" smtClean="0">
                <a:latin typeface="Century Gothic" pitchFamily="34" charset="0"/>
              </a:rPr>
              <a:t>ictionary for terms not defined in Rules or Statute 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Home Evaluation/ Investigation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Remove “legal and social”  from definition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Some states require a field officer to be licensed or certified to conduct a “legal and social” evaluation 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4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Juvenile Sex Offender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Clarifies that the sending state determines if a juvenile is classified as a juvenile sex offender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9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Residential Facility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15240" y="149352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1562100"/>
            <a:ext cx="8229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Add definition to clarify use of term in Rule 4-101(f)(2)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Rule 5-102(2) and Form VII contain the phrase “residential treatment  facilities” </a:t>
            </a:r>
          </a:p>
          <a:p>
            <a:pPr marL="914400" indent="-171450">
              <a:buFont typeface="Century Gothic" pitchFamily="34" charset="0"/>
              <a:buChar char="−"/>
            </a:pP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400" dirty="0">
                <a:latin typeface="Century Gothic" pitchFamily="34" charset="0"/>
              </a:rPr>
              <a:t>S</a:t>
            </a:r>
            <a:r>
              <a:rPr lang="en-US" sz="2400" dirty="0" smtClean="0">
                <a:latin typeface="Century Gothic" pitchFamily="34" charset="0"/>
              </a:rPr>
              <a:t>trike the word “treatment” from rule and the words “private” and “treatment” on form to include all residential facilities, not just treatment-based facilities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Sanction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Add definition to clarify use of term in Rule 4-104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5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2-102: Data Collection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Strike language requiring data collection for institutionalization and out-of-state confinement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ind_2271_slide">
  <a:themeElements>
    <a:clrScheme name="Default Design 1">
      <a:dk1>
        <a:srgbClr val="000000"/>
      </a:dk1>
      <a:lt1>
        <a:srgbClr val="FFFFFF"/>
      </a:lt1>
      <a:dk2>
        <a:srgbClr val="1874CD"/>
      </a:dk2>
      <a:lt2>
        <a:srgbClr val="FFFFFF"/>
      </a:lt2>
      <a:accent1>
        <a:srgbClr val="669BCC"/>
      </a:accent1>
      <a:accent2>
        <a:srgbClr val="6BAFED"/>
      </a:accent2>
      <a:accent3>
        <a:srgbClr val="ABBCE3"/>
      </a:accent3>
      <a:accent4>
        <a:srgbClr val="DADADA"/>
      </a:accent4>
      <a:accent5>
        <a:srgbClr val="B8CBE2"/>
      </a:accent5>
      <a:accent6>
        <a:srgbClr val="609ED7"/>
      </a:accent6>
      <a:hlink>
        <a:srgbClr val="D7E9FA"/>
      </a:hlink>
      <a:folHlink>
        <a:srgbClr val="A4CDF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669BCC"/>
        </a:accent1>
        <a:accent2>
          <a:srgbClr val="6BAFED"/>
        </a:accent2>
        <a:accent3>
          <a:srgbClr val="ABBCE3"/>
        </a:accent3>
        <a:accent4>
          <a:srgbClr val="DADADA"/>
        </a:accent4>
        <a:accent5>
          <a:srgbClr val="B8CBE2"/>
        </a:accent5>
        <a:accent6>
          <a:srgbClr val="609ED7"/>
        </a:accent6>
        <a:hlink>
          <a:srgbClr val="D7E9FA"/>
        </a:hlink>
        <a:folHlink>
          <a:srgbClr val="A4CDF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24C8E6"/>
        </a:accent1>
        <a:accent2>
          <a:srgbClr val="7679EF"/>
        </a:accent2>
        <a:accent3>
          <a:srgbClr val="ABBCE3"/>
        </a:accent3>
        <a:accent4>
          <a:srgbClr val="DADADA"/>
        </a:accent4>
        <a:accent5>
          <a:srgbClr val="ACE0F0"/>
        </a:accent5>
        <a:accent6>
          <a:srgbClr val="6A6DD9"/>
        </a:accent6>
        <a:hlink>
          <a:srgbClr val="C6E0F8"/>
        </a:hlink>
        <a:folHlink>
          <a:srgbClr val="D2F3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DB7E0A"/>
        </a:accent1>
        <a:accent2>
          <a:srgbClr val="DBA80A"/>
        </a:accent2>
        <a:accent3>
          <a:srgbClr val="ABBCE3"/>
        </a:accent3>
        <a:accent4>
          <a:srgbClr val="DADADA"/>
        </a:accent4>
        <a:accent5>
          <a:srgbClr val="EAC0AA"/>
        </a:accent5>
        <a:accent6>
          <a:srgbClr val="C69808"/>
        </a:accent6>
        <a:hlink>
          <a:srgbClr val="FCD4C2"/>
        </a:hlink>
        <a:folHlink>
          <a:srgbClr val="D7E9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DB7E0A"/>
        </a:accent1>
        <a:accent2>
          <a:srgbClr val="A7C408"/>
        </a:accent2>
        <a:accent3>
          <a:srgbClr val="ABBCE3"/>
        </a:accent3>
        <a:accent4>
          <a:srgbClr val="DADADA"/>
        </a:accent4>
        <a:accent5>
          <a:srgbClr val="EAC0AA"/>
        </a:accent5>
        <a:accent6>
          <a:srgbClr val="97B106"/>
        </a:accent6>
        <a:hlink>
          <a:srgbClr val="D7E9FA"/>
        </a:hlink>
        <a:folHlink>
          <a:srgbClr val="F9D7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BCC"/>
        </a:accent1>
        <a:accent2>
          <a:srgbClr val="6BAFED"/>
        </a:accent2>
        <a:accent3>
          <a:srgbClr val="FFFFFF"/>
        </a:accent3>
        <a:accent4>
          <a:srgbClr val="000000"/>
        </a:accent4>
        <a:accent5>
          <a:srgbClr val="B8CBE2"/>
        </a:accent5>
        <a:accent6>
          <a:srgbClr val="609ED7"/>
        </a:accent6>
        <a:hlink>
          <a:srgbClr val="D7E9FA"/>
        </a:hlink>
        <a:folHlink>
          <a:srgbClr val="A4CDF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4C8E6"/>
        </a:accent1>
        <a:accent2>
          <a:srgbClr val="7679EF"/>
        </a:accent2>
        <a:accent3>
          <a:srgbClr val="FFFFFF"/>
        </a:accent3>
        <a:accent4>
          <a:srgbClr val="000000"/>
        </a:accent4>
        <a:accent5>
          <a:srgbClr val="ACE0F0"/>
        </a:accent5>
        <a:accent6>
          <a:srgbClr val="6A6DD9"/>
        </a:accent6>
        <a:hlink>
          <a:srgbClr val="C6E0F8"/>
        </a:hlink>
        <a:folHlink>
          <a:srgbClr val="D2F3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B7E0A"/>
        </a:accent1>
        <a:accent2>
          <a:srgbClr val="DBA80A"/>
        </a:accent2>
        <a:accent3>
          <a:srgbClr val="FFFFFF"/>
        </a:accent3>
        <a:accent4>
          <a:srgbClr val="000000"/>
        </a:accent4>
        <a:accent5>
          <a:srgbClr val="EAC0AA"/>
        </a:accent5>
        <a:accent6>
          <a:srgbClr val="C69808"/>
        </a:accent6>
        <a:hlink>
          <a:srgbClr val="FCD4C2"/>
        </a:hlink>
        <a:folHlink>
          <a:srgbClr val="D7E9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B7E0A"/>
        </a:accent1>
        <a:accent2>
          <a:srgbClr val="A7C408"/>
        </a:accent2>
        <a:accent3>
          <a:srgbClr val="FFFFFF"/>
        </a:accent3>
        <a:accent4>
          <a:srgbClr val="000000"/>
        </a:accent4>
        <a:accent5>
          <a:srgbClr val="EAC0AA"/>
        </a:accent5>
        <a:accent6>
          <a:srgbClr val="97B106"/>
        </a:accent6>
        <a:hlink>
          <a:srgbClr val="D7E9FA"/>
        </a:hlink>
        <a:folHlink>
          <a:srgbClr val="F9D7F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1F95B6B060E48B6D9C2117DC4274D" ma:contentTypeVersion="0" ma:contentTypeDescription="Create a new document." ma:contentTypeScope="" ma:versionID="3a23fa1f2b3eac60b03e98ef0a4183f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3759DC-0DCC-4C56-9099-44D5A3A4BFD2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D39DB85-0F88-4683-9CB9-7D316ACEA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9F1FB59-704F-48C5-A291-2FB159E1A8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14809</TotalTime>
  <Words>922</Words>
  <Application>Microsoft Office PowerPoint</Application>
  <PresentationFormat>On-screen Show (4:3)</PresentationFormat>
  <Paragraphs>149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ind_2271_slide</vt:lpstr>
      <vt:lpstr>Rules Round-Table Discussion  </vt:lpstr>
      <vt:lpstr>Rule 1-101: Adjudicated Status Offender </vt:lpstr>
      <vt:lpstr>Rule 1-101: Aftercare (temporary community placement)</vt:lpstr>
      <vt:lpstr>Rule 1-101: Custody</vt:lpstr>
      <vt:lpstr>Rule 1-101: Home Evaluation/ Investigation</vt:lpstr>
      <vt:lpstr>Rule 1-101: Juvenile Sex Offender</vt:lpstr>
      <vt:lpstr>Rule 1-101: Residential Facility</vt:lpstr>
      <vt:lpstr>Rule 1-101: Sanction</vt:lpstr>
      <vt:lpstr>Rule 2-102: Data Collection</vt:lpstr>
      <vt:lpstr>Rule 4-101: Processing Referrals</vt:lpstr>
      <vt:lpstr>Rule 4-101A: Transfer of Students</vt:lpstr>
      <vt:lpstr>Rule 4-102: Sending and Receiving Referrals</vt:lpstr>
      <vt:lpstr>Rule 4-103: Transfer of Supervision Procedures for Juvenile Sex Offenders</vt:lpstr>
      <vt:lpstr>Rule 4-104: Supervision/Services Requirements</vt:lpstr>
      <vt:lpstr>Rule 5-102: Travel Permit (Rules Cmte)</vt:lpstr>
      <vt:lpstr>Rule 5-102: Travel Permit (West Region)</vt:lpstr>
      <vt:lpstr>Rule 6-103: Non-Voluntary Return of  Out-of-State Juveniles</vt:lpstr>
      <vt:lpstr>New Rule 6-103A: Non-Voluntary Return of an Escapee, Absconder or Accused Delinquent </vt:lpstr>
      <vt:lpstr>Rule 6-104: Return of Juveniles Whose ICJ Placement Has Failed</vt:lpstr>
      <vt:lpstr>Rule 6-106: Public Safety</vt:lpstr>
      <vt:lpstr>Rule 7-101: Adoption of Rules and Amendments</vt:lpstr>
      <vt:lpstr>New Rule: ICPC Recognition</vt:lpstr>
      <vt:lpstr>New Rule: Reporting Juvenile Non-Compliance, Failed Placement and Retaking</vt:lpstr>
      <vt:lpstr>Form IA/VI: Application for Services and Waiver</vt:lpstr>
      <vt:lpstr>Form VII: Travel Permit (West Region)</vt:lpstr>
      <vt:lpstr>Form XI: Absconder from Supervision Violation Report</vt:lpstr>
      <vt:lpstr>Reorganization</vt:lpstr>
      <vt:lpstr>PowerPoint Presentation</vt:lpstr>
    </vt:vector>
  </TitlesOfParts>
  <Company>csg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Hassan</dc:creator>
  <cp:lastModifiedBy>icjadmin@juvenilecompact.org</cp:lastModifiedBy>
  <cp:revision>851</cp:revision>
  <dcterms:created xsi:type="dcterms:W3CDTF">2009-10-16T14:39:00Z</dcterms:created>
  <dcterms:modified xsi:type="dcterms:W3CDTF">2013-09-26T12:19:44Z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0x01010050C1F95B6B060E48B6D9C2117DC4274D</vt:lpwstr>
  </property>
</Properties>
</file>