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handoutMasterIdLst>
    <p:handoutMasterId r:id="rId17"/>
  </p:handoutMasterIdLst>
  <p:sldIdLst>
    <p:sldId id="258" r:id="rId5"/>
    <p:sldId id="411" r:id="rId6"/>
    <p:sldId id="445" r:id="rId7"/>
    <p:sldId id="430" r:id="rId8"/>
    <p:sldId id="449" r:id="rId9"/>
    <p:sldId id="466" r:id="rId10"/>
    <p:sldId id="467" r:id="rId11"/>
    <p:sldId id="469" r:id="rId12"/>
    <p:sldId id="456" r:id="rId13"/>
    <p:sldId id="470" r:id="rId14"/>
    <p:sldId id="457" r:id="rId15"/>
  </p:sldIdLst>
  <p:sldSz cx="9144000" cy="6858000" type="screen4x3"/>
  <p:notesSz cx="7010400" cy="92964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CAOS2" initials="I"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66FF33"/>
    <a:srgbClr val="1C3290"/>
    <a:srgbClr val="0F489D"/>
    <a:srgbClr val="2D2D7F"/>
    <a:srgbClr val="2949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15" autoAdjust="0"/>
    <p:restoredTop sz="76144" autoAdjust="0"/>
  </p:normalViewPr>
  <p:slideViewPr>
    <p:cSldViewPr snapToGrid="0">
      <p:cViewPr>
        <p:scale>
          <a:sx n="70" d="100"/>
          <a:sy n="70" d="100"/>
        </p:scale>
        <p:origin x="-354" y="-72"/>
      </p:cViewPr>
      <p:guideLst>
        <p:guide orient="horz" pos="2160"/>
        <p:guide pos="2880"/>
      </p:guideLst>
    </p:cSldViewPr>
  </p:slideViewPr>
  <p:outlineViewPr>
    <p:cViewPr>
      <p:scale>
        <a:sx n="33" d="100"/>
        <a:sy n="33" d="100"/>
      </p:scale>
      <p:origin x="0" y="26466"/>
    </p:cViewPr>
  </p:outlineViewPr>
  <p:notesTextViewPr>
    <p:cViewPr>
      <p:scale>
        <a:sx n="100" d="100"/>
        <a:sy n="100" d="100"/>
      </p:scale>
      <p:origin x="0" y="0"/>
    </p:cViewPr>
  </p:notesTextViewPr>
  <p:sorterViewPr>
    <p:cViewPr>
      <p:scale>
        <a:sx n="66" d="100"/>
        <a:sy n="66" d="100"/>
      </p:scale>
      <p:origin x="0" y="7434"/>
    </p:cViewPr>
  </p:sorterViewPr>
  <p:notesViewPr>
    <p:cSldViewPr snapToGrid="0">
      <p:cViewPr>
        <p:scale>
          <a:sx n="50" d="100"/>
          <a:sy n="50" d="100"/>
        </p:scale>
        <p:origin x="-2688" y="-82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92846" tIns="46422" rIns="92846" bIns="46422" rtlCol="0"/>
          <a:lstStyle>
            <a:lvl1pPr algn="l">
              <a:defRPr sz="1300"/>
            </a:lvl1pPr>
          </a:lstStyle>
          <a:p>
            <a:pPr>
              <a:defRPr/>
            </a:pPr>
            <a:endParaRPr lang="en-US" dirty="0"/>
          </a:p>
        </p:txBody>
      </p:sp>
      <p:sp>
        <p:nvSpPr>
          <p:cNvPr id="3" name="Date Placeholder 2"/>
          <p:cNvSpPr>
            <a:spLocks noGrp="1"/>
          </p:cNvSpPr>
          <p:nvPr>
            <p:ph type="dt" sz="quarter" idx="1"/>
          </p:nvPr>
        </p:nvSpPr>
        <p:spPr>
          <a:xfrm>
            <a:off x="3970735" y="0"/>
            <a:ext cx="3038145" cy="465743"/>
          </a:xfrm>
          <a:prstGeom prst="rect">
            <a:avLst/>
          </a:prstGeom>
        </p:spPr>
        <p:txBody>
          <a:bodyPr vert="horz" lIns="92846" tIns="46422" rIns="92846" bIns="46422" rtlCol="0"/>
          <a:lstStyle>
            <a:lvl1pPr algn="r">
              <a:defRPr sz="1300"/>
            </a:lvl1pPr>
          </a:lstStyle>
          <a:p>
            <a:pPr>
              <a:defRPr/>
            </a:pPr>
            <a:fld id="{DC45B6C2-B325-4723-A25C-15CEA392D6CA}" type="datetimeFigureOut">
              <a:rPr lang="en-US"/>
              <a:pPr>
                <a:defRPr/>
              </a:pPr>
              <a:t>10/17/2013</a:t>
            </a:fld>
            <a:endParaRPr lang="en-US" dirty="0"/>
          </a:p>
        </p:txBody>
      </p:sp>
      <p:sp>
        <p:nvSpPr>
          <p:cNvPr id="4" name="Footer Placeholder 3"/>
          <p:cNvSpPr>
            <a:spLocks noGrp="1"/>
          </p:cNvSpPr>
          <p:nvPr>
            <p:ph type="ftr" sz="quarter" idx="2"/>
          </p:nvPr>
        </p:nvSpPr>
        <p:spPr>
          <a:xfrm>
            <a:off x="0" y="8829121"/>
            <a:ext cx="3038145" cy="465743"/>
          </a:xfrm>
          <a:prstGeom prst="rect">
            <a:avLst/>
          </a:prstGeom>
        </p:spPr>
        <p:txBody>
          <a:bodyPr vert="horz" lIns="92846" tIns="46422" rIns="92846" bIns="46422" rtlCol="0" anchor="b"/>
          <a:lstStyle>
            <a:lvl1pPr algn="l">
              <a:defRPr sz="1300"/>
            </a:lvl1pPr>
          </a:lstStyle>
          <a:p>
            <a:pPr>
              <a:defRPr/>
            </a:pPr>
            <a:endParaRPr lang="en-US" dirty="0"/>
          </a:p>
        </p:txBody>
      </p:sp>
      <p:sp>
        <p:nvSpPr>
          <p:cNvPr id="5" name="Slide Number Placeholder 4"/>
          <p:cNvSpPr>
            <a:spLocks noGrp="1"/>
          </p:cNvSpPr>
          <p:nvPr>
            <p:ph type="sldNum" sz="quarter" idx="3"/>
          </p:nvPr>
        </p:nvSpPr>
        <p:spPr>
          <a:xfrm>
            <a:off x="3970735" y="8829121"/>
            <a:ext cx="3038145" cy="465743"/>
          </a:xfrm>
          <a:prstGeom prst="rect">
            <a:avLst/>
          </a:prstGeom>
        </p:spPr>
        <p:txBody>
          <a:bodyPr vert="horz" lIns="92846" tIns="46422" rIns="92846" bIns="46422" rtlCol="0" anchor="b"/>
          <a:lstStyle>
            <a:lvl1pPr algn="r">
              <a:defRPr sz="1300"/>
            </a:lvl1pPr>
          </a:lstStyle>
          <a:p>
            <a:pPr>
              <a:defRPr/>
            </a:pPr>
            <a:fld id="{E3BB75D7-2144-4A57-9354-AD5F3B348879}" type="slidenum">
              <a:rPr lang="en-US"/>
              <a:pPr>
                <a:defRPr/>
              </a:pPr>
              <a:t>‹#›</a:t>
            </a:fld>
            <a:endParaRPr lang="en-US" dirty="0"/>
          </a:p>
        </p:txBody>
      </p:sp>
    </p:spTree>
    <p:extLst>
      <p:ext uri="{BB962C8B-B14F-4D97-AF65-F5344CB8AC3E}">
        <p14:creationId xmlns:p14="http://schemas.microsoft.com/office/powerpoint/2010/main" val="2510099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145" cy="465743"/>
          </a:xfrm>
          <a:prstGeom prst="rect">
            <a:avLst/>
          </a:prstGeom>
          <a:noFill/>
          <a:ln w="9525">
            <a:noFill/>
            <a:miter lim="800000"/>
            <a:headEnd/>
            <a:tailEnd/>
          </a:ln>
          <a:effectLst/>
        </p:spPr>
        <p:txBody>
          <a:bodyPr vert="horz" wrap="square" lIns="92846" tIns="46422" rIns="92846" bIns="46422" numCol="1" anchor="t" anchorCtr="0" compatLnSpc="1">
            <a:prstTxWarp prst="textNoShape">
              <a:avLst/>
            </a:prstTxWarp>
          </a:bodyPr>
          <a:lstStyle>
            <a:lvl1pPr>
              <a:defRPr sz="1300"/>
            </a:lvl1pPr>
          </a:lstStyle>
          <a:p>
            <a:pPr>
              <a:defRPr/>
            </a:pPr>
            <a:endParaRPr lang="en-US" dirty="0"/>
          </a:p>
        </p:txBody>
      </p:sp>
      <p:sp>
        <p:nvSpPr>
          <p:cNvPr id="3075" name="Rectangle 3"/>
          <p:cNvSpPr>
            <a:spLocks noGrp="1" noChangeArrowheads="1"/>
          </p:cNvSpPr>
          <p:nvPr>
            <p:ph type="dt" idx="1"/>
          </p:nvPr>
        </p:nvSpPr>
        <p:spPr bwMode="auto">
          <a:xfrm>
            <a:off x="3970735" y="0"/>
            <a:ext cx="3038145" cy="465743"/>
          </a:xfrm>
          <a:prstGeom prst="rect">
            <a:avLst/>
          </a:prstGeom>
          <a:noFill/>
          <a:ln w="9525">
            <a:noFill/>
            <a:miter lim="800000"/>
            <a:headEnd/>
            <a:tailEnd/>
          </a:ln>
          <a:effectLst/>
        </p:spPr>
        <p:txBody>
          <a:bodyPr vert="horz" wrap="square" lIns="92846" tIns="46422" rIns="92846" bIns="46422" numCol="1" anchor="t" anchorCtr="0" compatLnSpc="1">
            <a:prstTxWarp prst="textNoShape">
              <a:avLst/>
            </a:prstTxWarp>
          </a:bodyPr>
          <a:lstStyle>
            <a:lvl1pPr algn="r">
              <a:defRPr sz="1300"/>
            </a:lvl1pPr>
          </a:lstStyle>
          <a:p>
            <a:pPr>
              <a:defRPr/>
            </a:pPr>
            <a:endParaRPr lang="en-US" dirty="0"/>
          </a:p>
        </p:txBody>
      </p:sp>
      <p:sp>
        <p:nvSpPr>
          <p:cNvPr id="4710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1346" y="4416099"/>
            <a:ext cx="5607711" cy="4182457"/>
          </a:xfrm>
          <a:prstGeom prst="rect">
            <a:avLst/>
          </a:prstGeom>
          <a:noFill/>
          <a:ln w="9525">
            <a:noFill/>
            <a:miter lim="800000"/>
            <a:headEnd/>
            <a:tailEnd/>
          </a:ln>
          <a:effectLst/>
        </p:spPr>
        <p:txBody>
          <a:bodyPr vert="horz" wrap="square" lIns="92846" tIns="46422" rIns="92846" bIns="464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121"/>
            <a:ext cx="3038145" cy="465743"/>
          </a:xfrm>
          <a:prstGeom prst="rect">
            <a:avLst/>
          </a:prstGeom>
          <a:noFill/>
          <a:ln w="9525">
            <a:noFill/>
            <a:miter lim="800000"/>
            <a:headEnd/>
            <a:tailEnd/>
          </a:ln>
          <a:effectLst/>
        </p:spPr>
        <p:txBody>
          <a:bodyPr vert="horz" wrap="square" lIns="92846" tIns="46422" rIns="92846" bIns="46422" numCol="1" anchor="b" anchorCtr="0" compatLnSpc="1">
            <a:prstTxWarp prst="textNoShape">
              <a:avLst/>
            </a:prstTxWarp>
          </a:bodyPr>
          <a:lstStyle>
            <a:lvl1pPr>
              <a:defRPr sz="1300"/>
            </a:lvl1pPr>
          </a:lstStyle>
          <a:p>
            <a:pPr>
              <a:defRPr/>
            </a:pPr>
            <a:endParaRPr lang="en-US" dirty="0"/>
          </a:p>
        </p:txBody>
      </p:sp>
      <p:sp>
        <p:nvSpPr>
          <p:cNvPr id="3079" name="Rectangle 7"/>
          <p:cNvSpPr>
            <a:spLocks noGrp="1" noChangeArrowheads="1"/>
          </p:cNvSpPr>
          <p:nvPr>
            <p:ph type="sldNum" sz="quarter" idx="5"/>
          </p:nvPr>
        </p:nvSpPr>
        <p:spPr bwMode="auto">
          <a:xfrm>
            <a:off x="3970735" y="8829121"/>
            <a:ext cx="3038145" cy="465743"/>
          </a:xfrm>
          <a:prstGeom prst="rect">
            <a:avLst/>
          </a:prstGeom>
          <a:noFill/>
          <a:ln w="9525">
            <a:noFill/>
            <a:miter lim="800000"/>
            <a:headEnd/>
            <a:tailEnd/>
          </a:ln>
          <a:effectLst/>
        </p:spPr>
        <p:txBody>
          <a:bodyPr vert="horz" wrap="square" lIns="92846" tIns="46422" rIns="92846" bIns="46422" numCol="1" anchor="b" anchorCtr="0" compatLnSpc="1">
            <a:prstTxWarp prst="textNoShape">
              <a:avLst/>
            </a:prstTxWarp>
          </a:bodyPr>
          <a:lstStyle>
            <a:lvl1pPr algn="r">
              <a:defRPr sz="1300"/>
            </a:lvl1pPr>
          </a:lstStyle>
          <a:p>
            <a:pPr>
              <a:defRPr/>
            </a:pPr>
            <a:fld id="{8D80203F-0444-4919-BE11-BD713DE8B592}" type="slidenum">
              <a:rPr lang="en-US"/>
              <a:pPr>
                <a:defRPr/>
              </a:pPr>
              <a:t>‹#›</a:t>
            </a:fld>
            <a:endParaRPr lang="en-US" dirty="0"/>
          </a:p>
        </p:txBody>
      </p:sp>
    </p:spTree>
    <p:extLst>
      <p:ext uri="{BB962C8B-B14F-4D97-AF65-F5344CB8AC3E}">
        <p14:creationId xmlns:p14="http://schemas.microsoft.com/office/powerpoint/2010/main" val="15380716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1</a:t>
            </a:fld>
            <a:endParaRPr lang="en-US" dirty="0"/>
          </a:p>
        </p:txBody>
      </p:sp>
    </p:spTree>
    <p:extLst>
      <p:ext uri="{BB962C8B-B14F-4D97-AF65-F5344CB8AC3E}">
        <p14:creationId xmlns:p14="http://schemas.microsoft.com/office/powerpoint/2010/main" val="390631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Scenario 4 </a:t>
            </a:r>
            <a:r>
              <a:rPr lang="en-US" dirty="0"/>
              <a:t>–  </a:t>
            </a:r>
          </a:p>
          <a:p>
            <a:pPr marL="165261" indent="-165261">
              <a:buFont typeface="Arial" pitchFamily="34" charset="0"/>
              <a:buChar char="•"/>
            </a:pPr>
            <a:r>
              <a:rPr lang="en-US" dirty="0"/>
              <a:t>A 19-year old juvenile is picked up in California (age of majority = 18)</a:t>
            </a:r>
          </a:p>
          <a:p>
            <a:pPr marL="165261" indent="-165261">
              <a:buFont typeface="Arial" pitchFamily="34" charset="0"/>
              <a:buChar char="•"/>
            </a:pPr>
            <a:r>
              <a:rPr lang="en-US" dirty="0"/>
              <a:t>Investigation reveals that the juvenile is an adjudicated delinquent that escaped from Louisiana (age of majority = 21)</a:t>
            </a:r>
          </a:p>
          <a:p>
            <a:pPr marL="165261" indent="-165261">
              <a:buFont typeface="Arial" pitchFamily="34" charset="0"/>
              <a:buChar char="•"/>
            </a:pPr>
            <a:r>
              <a:rPr lang="en-US" dirty="0"/>
              <a:t>No charges are pending in California</a:t>
            </a:r>
          </a:p>
          <a:p>
            <a:pPr marL="165261" indent="-165261">
              <a:buFont typeface="Arial" pitchFamily="34" charset="0"/>
              <a:buChar char="•"/>
            </a:pPr>
            <a:r>
              <a:rPr lang="en-US" dirty="0"/>
              <a:t>The juvenile refuses to return voluntarily  </a:t>
            </a:r>
          </a:p>
          <a:p>
            <a:r>
              <a:rPr lang="en-US" dirty="0"/>
              <a:t> </a:t>
            </a:r>
          </a:p>
          <a:p>
            <a:r>
              <a:rPr lang="en-US" b="1" dirty="0"/>
              <a:t>Questions</a:t>
            </a:r>
            <a:r>
              <a:rPr lang="en-US" dirty="0"/>
              <a:t>:  </a:t>
            </a:r>
          </a:p>
          <a:p>
            <a:pPr lvl="0"/>
            <a:r>
              <a:rPr lang="en-US" dirty="0"/>
              <a:t>1. </a:t>
            </a:r>
            <a:r>
              <a:rPr lang="en-US" i="1" dirty="0"/>
              <a:t>Is California required to return the juvenile?</a:t>
            </a:r>
            <a:r>
              <a:rPr lang="en-US" dirty="0"/>
              <a:t> </a:t>
            </a:r>
          </a:p>
          <a:p>
            <a:pPr lvl="0"/>
            <a:r>
              <a:rPr lang="en-US" dirty="0"/>
              <a:t>2. </a:t>
            </a:r>
            <a:r>
              <a:rPr lang="en-US" i="1" dirty="0"/>
              <a:t>Can a California court hold the juvenile in adult detention?</a:t>
            </a:r>
            <a:endParaRPr lang="en-US" dirty="0"/>
          </a:p>
          <a:p>
            <a:r>
              <a:rPr lang="en-US" dirty="0"/>
              <a:t> </a:t>
            </a:r>
          </a:p>
          <a:p>
            <a:r>
              <a:rPr lang="en-US" dirty="0"/>
              <a:t> </a:t>
            </a:r>
          </a:p>
          <a:p>
            <a:r>
              <a:rPr lang="en-US" b="1" dirty="0"/>
              <a:t>Answers:</a:t>
            </a:r>
            <a:r>
              <a:rPr lang="en-US" dirty="0"/>
              <a:t>  </a:t>
            </a:r>
          </a:p>
          <a:p>
            <a:pPr lvl="0"/>
            <a:r>
              <a:rPr lang="en-US" dirty="0"/>
              <a:t>1. Yes.  Rule 4-104 (6) states, “The age of majority and duration of supervision is determined by the sending state.”  </a:t>
            </a:r>
          </a:p>
          <a:p>
            <a:r>
              <a:rPr lang="en-US" b="1" dirty="0"/>
              <a:t> </a:t>
            </a:r>
            <a:endParaRPr lang="en-US" dirty="0"/>
          </a:p>
          <a:p>
            <a:pPr lvl="0"/>
            <a:r>
              <a:rPr lang="en-US" dirty="0"/>
              <a:t>2. Yes. Rule 4-104 (6) also states, “Where circumstances require the receiving court to detain any juvenile under the ICJ, the type of incarceration shall be determined by the laws regarding the age of majority in the receiving state.”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10</a:t>
            </a:fld>
            <a:endParaRPr lang="en-US" dirty="0"/>
          </a:p>
        </p:txBody>
      </p:sp>
    </p:spTree>
    <p:extLst>
      <p:ext uri="{BB962C8B-B14F-4D97-AF65-F5344CB8AC3E}">
        <p14:creationId xmlns:p14="http://schemas.microsoft.com/office/powerpoint/2010/main" val="982209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11</a:t>
            </a:fld>
            <a:endParaRPr lang="en-US" dirty="0"/>
          </a:p>
        </p:txBody>
      </p:sp>
    </p:spTree>
    <p:extLst>
      <p:ext uri="{BB962C8B-B14F-4D97-AF65-F5344CB8AC3E}">
        <p14:creationId xmlns:p14="http://schemas.microsoft.com/office/powerpoint/2010/main" val="441793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training addresses</a:t>
            </a:r>
            <a:r>
              <a:rPr lang="en-US" baseline="0" dirty="0" smtClean="0"/>
              <a:t> questions that arise when dealing with Runaways, such as: </a:t>
            </a:r>
          </a:p>
          <a:p>
            <a:pPr marL="165261" indent="-165261">
              <a:buFont typeface="Arial" pitchFamily="34" charset="0"/>
              <a:buChar char="•"/>
            </a:pPr>
            <a:r>
              <a:rPr lang="en-US" i="1" dirty="0"/>
              <a:t>When should runways be held in secure facilities? </a:t>
            </a:r>
          </a:p>
          <a:p>
            <a:pPr marL="165261" indent="-165261">
              <a:buFont typeface="Arial" pitchFamily="34" charset="0"/>
              <a:buChar char="•"/>
            </a:pPr>
            <a:r>
              <a:rPr lang="en-US" i="1" dirty="0"/>
              <a:t>What if a runaway alleges abuse? </a:t>
            </a:r>
          </a:p>
          <a:p>
            <a:pPr marL="165261" indent="-165261">
              <a:buFont typeface="Arial" pitchFamily="34" charset="0"/>
              <a:buChar char="•"/>
            </a:pPr>
            <a:r>
              <a:rPr lang="en-US" i="1" dirty="0"/>
              <a:t>How do I handle a runaway who refuses to return voluntarily?</a:t>
            </a:r>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2</a:t>
            </a:fld>
            <a:endParaRPr lang="en-US" dirty="0"/>
          </a:p>
        </p:txBody>
      </p:sp>
    </p:spTree>
    <p:extLst>
      <p:ext uri="{BB962C8B-B14F-4D97-AF65-F5344CB8AC3E}">
        <p14:creationId xmlns:p14="http://schemas.microsoft.com/office/powerpoint/2010/main" val="1218370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ICJ has an exclusion from the Office of Juvenile Justice and Delinquency Prevention to hold runaways in secure detention. </a:t>
            </a:r>
          </a:p>
          <a:p>
            <a:endParaRPr lang="en-US" dirty="0" smtClean="0"/>
          </a:p>
          <a:p>
            <a:r>
              <a:rPr lang="en-US" dirty="0" smtClean="0"/>
              <a:t>The OJJDP Guidance manual states in Section 3.2:  “Out-of-state runaways securely held beyond 24 hours solely for the purpose of being returned to proper custody in another state in response to a warrant or request from a jurisdiction in the other state or pursuant to a court order must be reported as violations of the DSO requirement. Juveniles held pursuant to the Interstate Compact on Juveniles enacted by the state are</a:t>
            </a:r>
            <a:r>
              <a:rPr lang="en-US" u="sng" dirty="0" smtClean="0"/>
              <a:t> excluded </a:t>
            </a:r>
            <a:r>
              <a:rPr lang="en-US" dirty="0" smtClean="0"/>
              <a:t>from the DSO requirements in total.”</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3</a:t>
            </a:fld>
            <a:endParaRPr lang="en-US" dirty="0"/>
          </a:p>
        </p:txBody>
      </p:sp>
    </p:spTree>
    <p:extLst>
      <p:ext uri="{BB962C8B-B14F-4D97-AF65-F5344CB8AC3E}">
        <p14:creationId xmlns:p14="http://schemas.microsoft.com/office/powerpoint/2010/main" val="4217913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 runaway alleges</a:t>
            </a:r>
            <a:r>
              <a:rPr lang="en-US" baseline="0" dirty="0" smtClean="0"/>
              <a:t> abuse or neglect, the holding state ICJ office contacts the home/demanding state ICJ office.  </a:t>
            </a:r>
          </a:p>
          <a:p>
            <a:endParaRPr lang="en-US" baseline="0" dirty="0" smtClean="0"/>
          </a:p>
          <a:p>
            <a:r>
              <a:rPr lang="en-US" baseline="0" dirty="0" smtClean="0"/>
              <a:t>If the juvenile is not returning to a parent of legal guardian, the court or appropriate authority in the home/demanding state court initiates the requisition process.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4</a:t>
            </a:fld>
            <a:endParaRPr lang="en-US" dirty="0"/>
          </a:p>
        </p:txBody>
      </p:sp>
    </p:spTree>
    <p:extLst>
      <p:ext uri="{BB962C8B-B14F-4D97-AF65-F5344CB8AC3E}">
        <p14:creationId xmlns:p14="http://schemas.microsoft.com/office/powerpoint/2010/main" val="3426046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50000"/>
              </a:lnSpc>
              <a:defRPr/>
            </a:pPr>
            <a:r>
              <a:rPr lang="en-US" sz="1100" dirty="0" smtClean="0">
                <a:latin typeface="Arial" panose="020B0604020202020204" pitchFamily="34" charset="0"/>
                <a:cs typeface="Arial" panose="020B0604020202020204" pitchFamily="34" charset="0"/>
              </a:rPr>
              <a:t>Please dismiss groups according</a:t>
            </a:r>
            <a:r>
              <a:rPr lang="en-US" sz="1100" baseline="0" dirty="0" smtClean="0">
                <a:latin typeface="Arial" panose="020B0604020202020204" pitchFamily="34" charset="0"/>
                <a:cs typeface="Arial" panose="020B0604020202020204" pitchFamily="34" charset="0"/>
              </a:rPr>
              <a:t> to how they are seated in the training room. </a:t>
            </a:r>
          </a:p>
          <a:p>
            <a:pPr marL="0" lvl="1">
              <a:lnSpc>
                <a:spcPct val="150000"/>
              </a:lnSpc>
              <a:defRPr/>
            </a:pPr>
            <a:endParaRPr lang="en-US" sz="1100" baseline="0" dirty="0" smtClean="0">
              <a:latin typeface="Arial" panose="020B0604020202020204" pitchFamily="34" charset="0"/>
              <a:cs typeface="Arial" panose="020B0604020202020204" pitchFamily="34" charset="0"/>
            </a:endParaRPr>
          </a:p>
          <a:p>
            <a:pPr marL="0" lvl="1">
              <a:lnSpc>
                <a:spcPct val="150000"/>
              </a:lnSpc>
              <a:defRPr/>
            </a:pPr>
            <a:r>
              <a:rPr lang="en-US" sz="1100" baseline="0" dirty="0" smtClean="0">
                <a:latin typeface="Arial" panose="020B0604020202020204" pitchFamily="34" charset="0"/>
                <a:cs typeface="Arial" panose="020B0604020202020204" pitchFamily="34" charset="0"/>
              </a:rPr>
              <a:t>Your left side, first few rows will be Group 1, going with Jean Hall to Abbey North.  Left side, last few rows will be Group 2, going with Maria </a:t>
            </a:r>
            <a:r>
              <a:rPr lang="en-US" sz="1100" baseline="0" dirty="0" err="1" smtClean="0">
                <a:latin typeface="Arial" panose="020B0604020202020204" pitchFamily="34" charset="0"/>
                <a:cs typeface="Arial" panose="020B0604020202020204" pitchFamily="34" charset="0"/>
              </a:rPr>
              <a:t>Genca</a:t>
            </a:r>
            <a:r>
              <a:rPr lang="en-US" sz="1100" baseline="0" dirty="0" smtClean="0">
                <a:latin typeface="Arial" panose="020B0604020202020204" pitchFamily="34" charset="0"/>
                <a:cs typeface="Arial" panose="020B0604020202020204" pitchFamily="34" charset="0"/>
              </a:rPr>
              <a:t> and JoAnn Niksa to Colonnade.  The right side, first few rows will be Group 3, going with Pat </a:t>
            </a:r>
            <a:r>
              <a:rPr lang="en-US" sz="1100" baseline="0" dirty="0" err="1" smtClean="0">
                <a:latin typeface="Arial" panose="020B0604020202020204" pitchFamily="34" charset="0"/>
                <a:cs typeface="Arial" panose="020B0604020202020204" pitchFamily="34" charset="0"/>
              </a:rPr>
              <a:t>Pendergast</a:t>
            </a:r>
            <a:r>
              <a:rPr lang="en-US" sz="1100" baseline="0" dirty="0" smtClean="0">
                <a:latin typeface="Arial" panose="020B0604020202020204" pitchFamily="34" charset="0"/>
                <a:cs typeface="Arial" panose="020B0604020202020204" pitchFamily="34" charset="0"/>
              </a:rPr>
              <a:t> to to Cavetto. The right, last few rows will be Group 4, going with Maureen </a:t>
            </a:r>
            <a:r>
              <a:rPr lang="en-US" sz="1100" baseline="0" dirty="0" err="1" smtClean="0">
                <a:latin typeface="Arial" panose="020B0604020202020204" pitchFamily="34" charset="0"/>
                <a:cs typeface="Arial" panose="020B0604020202020204" pitchFamily="34" charset="0"/>
              </a:rPr>
              <a:t>Blaha</a:t>
            </a:r>
            <a:r>
              <a:rPr lang="en-US" sz="1100" baseline="0" dirty="0" smtClean="0">
                <a:latin typeface="Arial" panose="020B0604020202020204" pitchFamily="34" charset="0"/>
                <a:cs typeface="Arial" panose="020B0604020202020204" pitchFamily="34" charset="0"/>
              </a:rPr>
              <a:t> to Campanile.</a:t>
            </a:r>
          </a:p>
          <a:p>
            <a:pPr marL="0" lvl="1">
              <a:lnSpc>
                <a:spcPct val="150000"/>
              </a:lnSpc>
              <a:defRPr/>
            </a:pPr>
            <a:endParaRPr lang="en-US" sz="1100" baseline="0" dirty="0" smtClean="0">
              <a:latin typeface="Arial" panose="020B0604020202020204" pitchFamily="34" charset="0"/>
              <a:cs typeface="Arial" panose="020B0604020202020204" pitchFamily="34" charset="0"/>
            </a:endParaRPr>
          </a:p>
          <a:p>
            <a:pPr marL="0" lvl="1">
              <a:lnSpc>
                <a:spcPct val="150000"/>
              </a:lnSpc>
              <a:defRPr/>
            </a:pPr>
            <a:r>
              <a:rPr lang="en-US" sz="1100" baseline="0" dirty="0" smtClean="0">
                <a:latin typeface="Arial" panose="020B0604020202020204" pitchFamily="34" charset="0"/>
                <a:cs typeface="Arial" panose="020B0604020202020204" pitchFamily="34" charset="0"/>
              </a:rPr>
              <a:t>Groups need to return to Abbey South at 11:00AM.</a:t>
            </a:r>
          </a:p>
          <a:p>
            <a:pPr marL="0" lvl="1">
              <a:lnSpc>
                <a:spcPct val="150000"/>
              </a:lnSpc>
              <a:defRPr/>
            </a:pPr>
            <a:endParaRPr lang="en-US" baseline="0" dirty="0" smtClean="0">
              <a:latin typeface="Century Gothic" panose="020B0502020202020204" pitchFamily="34" charset="0"/>
            </a:endParaRPr>
          </a:p>
          <a:p>
            <a:pPr marL="0" lvl="1">
              <a:lnSpc>
                <a:spcPct val="150000"/>
              </a:lnSpc>
              <a:defRPr/>
            </a:pPr>
            <a:endParaRPr lang="en-US" dirty="0">
              <a:latin typeface="Century Gothic" panose="020B0502020202020204" pitchFamily="34" charset="0"/>
            </a:endParaRPr>
          </a:p>
          <a:p>
            <a:pPr marL="0" lvl="1" defTabSz="881390">
              <a:defRPr/>
            </a:pPr>
            <a:endParaRPr lang="en-US" b="1"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5</a:t>
            </a:fld>
            <a:endParaRPr lang="en-US" dirty="0"/>
          </a:p>
        </p:txBody>
      </p:sp>
    </p:spTree>
    <p:extLst>
      <p:ext uri="{BB962C8B-B14F-4D97-AF65-F5344CB8AC3E}">
        <p14:creationId xmlns:p14="http://schemas.microsoft.com/office/powerpoint/2010/main" val="441793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Scenario 1 </a:t>
            </a:r>
            <a:r>
              <a:rPr lang="en-US" dirty="0"/>
              <a:t>– </a:t>
            </a:r>
          </a:p>
          <a:p>
            <a:pPr marL="165261" indent="-165261">
              <a:buFont typeface="Arial" pitchFamily="34" charset="0"/>
              <a:buChar char="•"/>
            </a:pPr>
            <a:r>
              <a:rPr lang="en-US" dirty="0"/>
              <a:t>A non-delinquent juvenile travels from Wisconsin to Michigan with a non-custodial parent for a visit</a:t>
            </a:r>
          </a:p>
          <a:p>
            <a:pPr marL="165261" indent="-165261">
              <a:buFont typeface="Arial" pitchFamily="34" charset="0"/>
              <a:buChar char="•"/>
            </a:pPr>
            <a:r>
              <a:rPr lang="en-US" dirty="0"/>
              <a:t>The non-custodial parent leaves the juvenile in Michigan</a:t>
            </a:r>
          </a:p>
          <a:p>
            <a:pPr marL="165261" indent="-165261">
              <a:buFont typeface="Arial" pitchFamily="34" charset="0"/>
              <a:buChar char="•"/>
            </a:pPr>
            <a:r>
              <a:rPr lang="en-US" dirty="0"/>
              <a:t>The police detain the juvenile</a:t>
            </a:r>
          </a:p>
          <a:p>
            <a:pPr marL="165261" indent="-165261">
              <a:buFont typeface="Arial" pitchFamily="34" charset="0"/>
              <a:buChar char="•"/>
            </a:pPr>
            <a:r>
              <a:rPr lang="en-US" dirty="0"/>
              <a:t>The custodial parent remains in Wisconsin </a:t>
            </a:r>
          </a:p>
          <a:p>
            <a:r>
              <a:rPr lang="en-US" dirty="0"/>
              <a:t> </a:t>
            </a:r>
          </a:p>
          <a:p>
            <a:r>
              <a:rPr lang="en-US" b="1" dirty="0"/>
              <a:t>Questions:</a:t>
            </a:r>
            <a:r>
              <a:rPr lang="en-US" dirty="0"/>
              <a:t>  </a:t>
            </a:r>
          </a:p>
          <a:p>
            <a:pPr lvl="0"/>
            <a:r>
              <a:rPr lang="en-US" dirty="0"/>
              <a:t>1. </a:t>
            </a:r>
            <a:r>
              <a:rPr lang="en-US" i="1" dirty="0"/>
              <a:t>Is this juvenile a runaway?</a:t>
            </a:r>
            <a:r>
              <a:rPr lang="en-US" dirty="0"/>
              <a:t> </a:t>
            </a:r>
          </a:p>
          <a:p>
            <a:pPr lvl="0"/>
            <a:r>
              <a:rPr lang="en-US" dirty="0"/>
              <a:t>2. </a:t>
            </a:r>
            <a:r>
              <a:rPr lang="en-US" i="1" dirty="0"/>
              <a:t>Can you return the juvenile through ICJ? </a:t>
            </a:r>
            <a:r>
              <a:rPr lang="en-US" dirty="0"/>
              <a:t> </a:t>
            </a:r>
          </a:p>
          <a:p>
            <a:pPr lvl="0"/>
            <a:r>
              <a:rPr lang="en-US" dirty="0"/>
              <a:t>3. </a:t>
            </a:r>
            <a:r>
              <a:rPr lang="en-US" i="1" dirty="0"/>
              <a:t>Do the actions of an accompanying adult play a role in determining whether the juvenile is classified as a runaway?</a:t>
            </a:r>
            <a:r>
              <a:rPr lang="en-US" dirty="0"/>
              <a:t> </a:t>
            </a:r>
          </a:p>
          <a:p>
            <a:pPr lvl="0"/>
            <a:r>
              <a:rPr lang="en-US" dirty="0"/>
              <a:t>4. </a:t>
            </a:r>
            <a:r>
              <a:rPr lang="en-US" i="1" dirty="0"/>
              <a:t>How can the custodial parent retrieve the juvenile?</a:t>
            </a:r>
            <a:endParaRPr lang="en-US" dirty="0"/>
          </a:p>
          <a:p>
            <a:r>
              <a:rPr lang="en-US" dirty="0"/>
              <a:t> </a:t>
            </a:r>
          </a:p>
          <a:p>
            <a:r>
              <a:rPr lang="en-US" b="1" dirty="0"/>
              <a:t>Answers:</a:t>
            </a:r>
            <a:r>
              <a:rPr lang="en-US" dirty="0"/>
              <a:t> </a:t>
            </a:r>
          </a:p>
          <a:p>
            <a:pPr lvl="0"/>
            <a:r>
              <a:rPr lang="en-US" dirty="0"/>
              <a:t>1.  It depends. Did the custodial parent give the juvenile consent to visit Michigan with the non-custodial parent? If no, this juvenile is considered a runaway according to the ICJ Rules.  If yes, the juvenile is not considered a runaway. </a:t>
            </a:r>
          </a:p>
          <a:p>
            <a:r>
              <a:rPr lang="en-US" dirty="0"/>
              <a:t> </a:t>
            </a:r>
          </a:p>
          <a:p>
            <a:r>
              <a:rPr lang="en-US" dirty="0"/>
              <a:t>2.  This juvenile is not eligible for compact services </a:t>
            </a:r>
            <a:r>
              <a:rPr lang="en-US" i="1" dirty="0"/>
              <a:t>if the custodial parent gave consent</a:t>
            </a:r>
            <a:r>
              <a:rPr lang="en-US" dirty="0"/>
              <a:t>.  If no consent was given, the ICJ applies and the juvenile is a runaway. </a:t>
            </a:r>
          </a:p>
          <a:p>
            <a:r>
              <a:rPr lang="en-US" dirty="0"/>
              <a:t> </a:t>
            </a:r>
          </a:p>
          <a:p>
            <a:r>
              <a:rPr lang="en-US" dirty="0"/>
              <a:t>3.  No, a runaway is a child who has run away from his/her place of residence </a:t>
            </a:r>
            <a:r>
              <a:rPr lang="en-US" i="1" dirty="0"/>
              <a:t>without  consent</a:t>
            </a:r>
            <a:r>
              <a:rPr lang="en-US" dirty="0"/>
              <a:t>. </a:t>
            </a:r>
          </a:p>
          <a:p>
            <a:r>
              <a:rPr lang="en-US" dirty="0"/>
              <a:t> </a:t>
            </a:r>
          </a:p>
          <a:p>
            <a:r>
              <a:rPr lang="en-US" dirty="0"/>
              <a:t>4.  If the custodial parent did not give consent and the juvenile is a runaway, he/she can pick up the juvenile within 24 hours without ICJ involvement. If over 24 hours, ICJ is involved and the juvenile may sign a Form III for a voluntary return.</a:t>
            </a:r>
          </a:p>
          <a:p>
            <a:r>
              <a:rPr lang="en-US" dirty="0"/>
              <a:t> </a:t>
            </a:r>
          </a:p>
          <a:p>
            <a:r>
              <a:rPr lang="en-US" dirty="0"/>
              <a:t> </a:t>
            </a:r>
          </a:p>
          <a:p>
            <a:r>
              <a:rPr lang="en-US" b="1" dirty="0"/>
              <a:t>Follow-up Questions:</a:t>
            </a:r>
            <a:r>
              <a:rPr lang="en-US" dirty="0"/>
              <a:t>  </a:t>
            </a:r>
          </a:p>
          <a:p>
            <a:pPr lvl="0"/>
            <a:r>
              <a:rPr lang="en-US" i="1" dirty="0"/>
              <a:t>What if the juvenile left the non-custodial parent’s care while in Michigan? </a:t>
            </a:r>
            <a:endParaRPr lang="en-US" dirty="0"/>
          </a:p>
          <a:p>
            <a:pPr lvl="0"/>
            <a:r>
              <a:rPr lang="en-US" i="1" dirty="0"/>
              <a:t>What if a juvenile is over the age of majority in the holding state? </a:t>
            </a:r>
            <a:endParaRPr lang="en-US" dirty="0"/>
          </a:p>
          <a:p>
            <a:r>
              <a:rPr lang="en-US" dirty="0"/>
              <a:t> </a:t>
            </a:r>
          </a:p>
          <a:p>
            <a:r>
              <a:rPr lang="en-US" b="1" dirty="0"/>
              <a:t>Answers:</a:t>
            </a:r>
            <a:r>
              <a:rPr lang="en-US" dirty="0"/>
              <a:t> </a:t>
            </a:r>
            <a:r>
              <a:rPr lang="en-US" i="1" dirty="0"/>
              <a:t> </a:t>
            </a:r>
            <a:endParaRPr lang="en-US" dirty="0"/>
          </a:p>
          <a:p>
            <a:pPr lvl="0"/>
            <a:r>
              <a:rPr lang="en-US" dirty="0"/>
              <a:t>The juvenile is considered a runaway and ICJ applies. </a:t>
            </a:r>
          </a:p>
          <a:p>
            <a:r>
              <a:rPr lang="en-US" i="1" dirty="0"/>
              <a:t> </a:t>
            </a:r>
            <a:endParaRPr lang="en-US" dirty="0"/>
          </a:p>
          <a:p>
            <a:pPr lvl="0"/>
            <a:r>
              <a:rPr lang="en-US" dirty="0"/>
              <a:t>The juvenile may sign an adult waiver.</a:t>
            </a:r>
          </a:p>
          <a:p>
            <a:endParaRPr lang="en-US" dirty="0" smtClean="0"/>
          </a:p>
          <a:p>
            <a:endParaRPr lang="en-US" dirty="0" smtClean="0">
              <a:latin typeface="+mn-lt"/>
            </a:endParaRPr>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6</a:t>
            </a:fld>
            <a:endParaRPr lang="en-US" dirty="0"/>
          </a:p>
        </p:txBody>
      </p:sp>
    </p:spTree>
    <p:extLst>
      <p:ext uri="{BB962C8B-B14F-4D97-AF65-F5344CB8AC3E}">
        <p14:creationId xmlns:p14="http://schemas.microsoft.com/office/powerpoint/2010/main" val="982209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Scenario 2  </a:t>
            </a:r>
            <a:r>
              <a:rPr lang="en-US" dirty="0"/>
              <a:t>– </a:t>
            </a:r>
          </a:p>
          <a:p>
            <a:pPr marL="165261" indent="-165261">
              <a:buFont typeface="Arial" pitchFamily="34" charset="0"/>
              <a:buChar char="•"/>
            </a:pPr>
            <a:r>
              <a:rPr lang="en-US" dirty="0"/>
              <a:t>Ohio State Police pick up a 14 year-old non-delinquent runaway from Indiana</a:t>
            </a:r>
          </a:p>
          <a:p>
            <a:pPr marL="165261" indent="-165261">
              <a:buFont typeface="Arial" pitchFamily="34" charset="0"/>
              <a:buChar char="•"/>
            </a:pPr>
            <a:r>
              <a:rPr lang="en-US" dirty="0"/>
              <a:t>NCIC confirms juvenile ran away from Indiana</a:t>
            </a:r>
          </a:p>
          <a:p>
            <a:pPr marL="165261" indent="-165261">
              <a:buFont typeface="Arial" pitchFamily="34" charset="0"/>
              <a:buChar char="•"/>
            </a:pPr>
            <a:r>
              <a:rPr lang="en-US" dirty="0"/>
              <a:t>Law enforcement place juvenile in a shelter</a:t>
            </a:r>
          </a:p>
          <a:p>
            <a:pPr marL="165261" indent="-165261">
              <a:buFont typeface="Arial" pitchFamily="34" charset="0"/>
              <a:buChar char="•"/>
            </a:pPr>
            <a:r>
              <a:rPr lang="en-US" dirty="0"/>
              <a:t>Both ICJ Offices request the juvenile be held in secure detention</a:t>
            </a:r>
          </a:p>
          <a:p>
            <a:pPr marL="165261" indent="-165261">
              <a:buFont typeface="Arial" pitchFamily="34" charset="0"/>
              <a:buChar char="•"/>
            </a:pPr>
            <a:r>
              <a:rPr lang="en-US" dirty="0"/>
              <a:t>Law enforcement refuses request</a:t>
            </a:r>
          </a:p>
          <a:p>
            <a:r>
              <a:rPr lang="en-US" b="1" dirty="0"/>
              <a:t> </a:t>
            </a:r>
            <a:endParaRPr lang="en-US" dirty="0"/>
          </a:p>
          <a:p>
            <a:r>
              <a:rPr lang="en-US" b="1" dirty="0"/>
              <a:t>Questions: </a:t>
            </a:r>
            <a:endParaRPr lang="en-US" dirty="0"/>
          </a:p>
          <a:p>
            <a:pPr lvl="0"/>
            <a:r>
              <a:rPr lang="en-US" dirty="0"/>
              <a:t>1. </a:t>
            </a:r>
            <a:r>
              <a:rPr lang="en-US" i="1" dirty="0"/>
              <a:t>How does the ICJ Office proceed?  </a:t>
            </a:r>
            <a:endParaRPr lang="en-US" dirty="0"/>
          </a:p>
          <a:p>
            <a:pPr lvl="0"/>
            <a:r>
              <a:rPr lang="en-US" dirty="0"/>
              <a:t>2. </a:t>
            </a:r>
            <a:r>
              <a:rPr lang="en-US" i="1" dirty="0"/>
              <a:t>What if the juvenile is </a:t>
            </a:r>
            <a:r>
              <a:rPr lang="en-US" i="1" u="sng" dirty="0"/>
              <a:t>not</a:t>
            </a:r>
            <a:r>
              <a:rPr lang="en-US" i="1" dirty="0"/>
              <a:t> in NCIC?</a:t>
            </a:r>
            <a:endParaRPr lang="en-US" dirty="0"/>
          </a:p>
          <a:p>
            <a:pPr lvl="0"/>
            <a:r>
              <a:rPr lang="en-US" dirty="0"/>
              <a:t>3. </a:t>
            </a:r>
            <a:r>
              <a:rPr lang="en-US" i="1" dirty="0"/>
              <a:t>What if the judge refuses the request to hold the juvenile in secure detention? </a:t>
            </a:r>
            <a:endParaRPr lang="en-US" dirty="0"/>
          </a:p>
          <a:p>
            <a:r>
              <a:rPr lang="en-US" b="1" dirty="0"/>
              <a:t> </a:t>
            </a:r>
            <a:endParaRPr lang="en-US" dirty="0"/>
          </a:p>
          <a:p>
            <a:r>
              <a:rPr lang="en-US" b="1" dirty="0"/>
              <a:t>Answers:</a:t>
            </a:r>
            <a:r>
              <a:rPr lang="en-US" dirty="0"/>
              <a:t> </a:t>
            </a:r>
          </a:p>
          <a:p>
            <a:pPr lvl="0"/>
            <a:r>
              <a:rPr lang="en-US" dirty="0"/>
              <a:t>1. First, contact the local law enforcement directly and start by educating them about the ICJ rules regarding runaways. If they determine there is no justifiable reason to pick up or detain the juvenile in secure detention, find out what documentation they may need in order to do so. Attempt to obtain the documentation from the demanding state. If all else fails, try to negotiate placement of the juvenile in the safest place possible. </a:t>
            </a:r>
          </a:p>
          <a:p>
            <a:r>
              <a:rPr lang="en-US" dirty="0"/>
              <a:t> </a:t>
            </a:r>
          </a:p>
          <a:p>
            <a:r>
              <a:rPr lang="en-US" dirty="0"/>
              <a:t>In some states, local law enforcement cannot hold a Non-Delinquent Runaway/status offender in secure detention because it is in direct conflict with their state law. However, states will not have a policy conflict, due to the OJJDP exclusion for compact juveniles. From the 2007 OJJDP Guidance Manual: </a:t>
            </a:r>
          </a:p>
          <a:p>
            <a:r>
              <a:rPr lang="en-US" dirty="0"/>
              <a:t> </a:t>
            </a:r>
          </a:p>
          <a:p>
            <a:r>
              <a:rPr lang="en-US" dirty="0"/>
              <a:t>“Out-of-state runaways securely held beyond 24 hours solely for the purpose of being returned to proper custody in another state in response to a warrant or request from a jurisdiction in the other state or pursuant to a court order must be reported as violations of the DSO requirement. </a:t>
            </a:r>
            <a:r>
              <a:rPr lang="en-US" b="1" dirty="0"/>
              <a:t>Juveniles held pursuant to the Interstate Compact on Juveniles enacted by the state are excluded from the DSO requirements in total (emphasis added)</a:t>
            </a:r>
            <a:r>
              <a:rPr lang="en-US" dirty="0"/>
              <a:t>.”</a:t>
            </a:r>
          </a:p>
          <a:p>
            <a:r>
              <a:rPr lang="en-US" dirty="0"/>
              <a:t> </a:t>
            </a:r>
          </a:p>
          <a:p>
            <a:r>
              <a:rPr lang="en-US" dirty="0"/>
              <a:t>So my suggestion would be to have those states bring the issue back to their State Council to developed a protocol for  alternatives to secure detention just for these types of scenarios - utilization of staff secure facilities (example, Connecticut).</a:t>
            </a:r>
          </a:p>
          <a:p>
            <a:r>
              <a:rPr lang="en-US" dirty="0"/>
              <a:t> </a:t>
            </a:r>
          </a:p>
          <a:p>
            <a:pPr lvl="0"/>
            <a:r>
              <a:rPr lang="en-US" dirty="0"/>
              <a:t>2. We ask the home demanding state to attempt to get the information entered into NCIC. This may assist the ICJ office in getting a juvenile picked up by local law enforcement.  If this is not possible, have the home demanding state send copies of the missing persons report, court order or other documentation showing justification that juvenile should be picked up and detained by the local law enforcement.</a:t>
            </a:r>
          </a:p>
          <a:p>
            <a:r>
              <a:rPr lang="en-US" dirty="0"/>
              <a:t> </a:t>
            </a:r>
          </a:p>
          <a:p>
            <a:pPr lvl="0"/>
            <a:r>
              <a:rPr lang="en-US" dirty="0"/>
              <a:t>3. Educate the judge on the ICJ rules regarding holding the juvenile in secure detention. This can be done by sending a copy of the specific rule pertaining to Non-Delinquent Runaway and the Bench Book. If they continue to refuse, then work with the judge to come up with alternative placement to secure detention such as staff secure facilities, foster care shelter.</a:t>
            </a:r>
          </a:p>
          <a:p>
            <a:r>
              <a:rPr lang="en-US" dirty="0"/>
              <a:t> </a:t>
            </a:r>
          </a:p>
          <a:p>
            <a:r>
              <a:rPr lang="en-US" dirty="0"/>
              <a:t> </a:t>
            </a:r>
          </a:p>
          <a:p>
            <a:r>
              <a:rPr lang="en-US" b="1" dirty="0"/>
              <a:t>Follow-up questions: </a:t>
            </a:r>
            <a:endParaRPr lang="en-US" dirty="0"/>
          </a:p>
          <a:p>
            <a:pPr lvl="0"/>
            <a:r>
              <a:rPr lang="en-US" dirty="0"/>
              <a:t>1. </a:t>
            </a:r>
            <a:r>
              <a:rPr lang="en-US" i="1" dirty="0"/>
              <a:t>How can the ICJ educate law enforcement and judges about IJC’s OJJDP exclusion? </a:t>
            </a:r>
            <a:endParaRPr lang="en-US" dirty="0"/>
          </a:p>
          <a:p>
            <a:pPr lvl="0"/>
            <a:r>
              <a:rPr lang="en-US" dirty="0"/>
              <a:t>2. </a:t>
            </a:r>
            <a:r>
              <a:rPr lang="en-US" i="1" dirty="0"/>
              <a:t>Can you release this juvenile to his/her parent/legal guardian within the first 24-hour if the juvenile alleges abuse?</a:t>
            </a:r>
            <a:endParaRPr lang="en-US" dirty="0"/>
          </a:p>
          <a:p>
            <a:r>
              <a:rPr lang="en-US" b="1" dirty="0"/>
              <a:t> </a:t>
            </a:r>
            <a:endParaRPr lang="en-US" dirty="0"/>
          </a:p>
          <a:p>
            <a:r>
              <a:rPr lang="en-US" b="1" dirty="0"/>
              <a:t>Answers:</a:t>
            </a:r>
            <a:r>
              <a:rPr lang="en-US" dirty="0"/>
              <a:t>  </a:t>
            </a:r>
          </a:p>
          <a:p>
            <a:pPr lvl="0"/>
            <a:r>
              <a:rPr lang="en-US" dirty="0"/>
              <a:t>1. (open discussion)</a:t>
            </a:r>
          </a:p>
          <a:p>
            <a:r>
              <a:rPr lang="en-US" dirty="0"/>
              <a:t> </a:t>
            </a:r>
          </a:p>
          <a:p>
            <a:pPr lvl="0"/>
            <a:r>
              <a:rPr lang="en-US" dirty="0"/>
              <a:t>2. Rule 6-101(1)(a) states “Juvenile authorities may release a runaway to their parent/legal guardian within the first 24-hours (excluding weekends and holidays) or detainment without applying Rule 6-102 EXCEPT in cases where abuse or neglect is suspected by holding authorities.” </a:t>
            </a:r>
          </a:p>
          <a:p>
            <a:r>
              <a:rPr lang="en-US" dirty="0"/>
              <a:t> </a:t>
            </a:r>
          </a:p>
          <a:p>
            <a:r>
              <a:rPr lang="en-US" dirty="0"/>
              <a:t>Rule 6-101(3) and (5) says,  “When a holding state has reason to suspect abuse or neglect by parent or legal/guardian or others in the home of a runaway juvenile, the holding state’s ICJ Office shall notify the home/demanding state’s ICJ Office of the suspected abuse or neglect,” and “The Form III must indicate who will be assuming responsibility for the juvenile if the juvenile will not be returning to a parent or legal guardian.” </a:t>
            </a:r>
          </a:p>
          <a:p>
            <a:endParaRPr lang="en-US" sz="1100" dirty="0"/>
          </a:p>
          <a:p>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7</a:t>
            </a:fld>
            <a:endParaRPr lang="en-US" dirty="0"/>
          </a:p>
        </p:txBody>
      </p:sp>
    </p:spTree>
    <p:extLst>
      <p:ext uri="{BB962C8B-B14F-4D97-AF65-F5344CB8AC3E}">
        <p14:creationId xmlns:p14="http://schemas.microsoft.com/office/powerpoint/2010/main" val="982209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Scenario 3 </a:t>
            </a:r>
            <a:r>
              <a:rPr lang="en-US" dirty="0"/>
              <a:t>–  </a:t>
            </a:r>
          </a:p>
          <a:p>
            <a:pPr marL="165261" indent="-165261">
              <a:buFont typeface="Arial" pitchFamily="34" charset="0"/>
              <a:buChar char="•"/>
            </a:pPr>
            <a:r>
              <a:rPr lang="en-US" dirty="0"/>
              <a:t>A juvenile from North Carolina enters a residential mental health facility in Alabama, under ICPC </a:t>
            </a:r>
          </a:p>
          <a:p>
            <a:pPr marL="165261" indent="-165261">
              <a:buFont typeface="Arial" pitchFamily="34" charset="0"/>
              <a:buChar char="•"/>
            </a:pPr>
            <a:r>
              <a:rPr lang="en-US" dirty="0"/>
              <a:t>The juvenile runs away after one week in the facility</a:t>
            </a:r>
          </a:p>
          <a:p>
            <a:pPr marL="165261" indent="-165261">
              <a:buFont typeface="Arial" pitchFamily="34" charset="0"/>
              <a:buChar char="•"/>
            </a:pPr>
            <a:r>
              <a:rPr lang="en-US" dirty="0"/>
              <a:t>Police find and detain the juvenile</a:t>
            </a:r>
          </a:p>
          <a:p>
            <a:r>
              <a:rPr lang="en-US" dirty="0"/>
              <a:t> </a:t>
            </a:r>
          </a:p>
          <a:p>
            <a:r>
              <a:rPr lang="en-US" b="1" dirty="0"/>
              <a:t>Questions:  </a:t>
            </a:r>
            <a:endParaRPr lang="en-US" dirty="0"/>
          </a:p>
          <a:p>
            <a:pPr lvl="0"/>
            <a:r>
              <a:rPr lang="en-US" dirty="0"/>
              <a:t>1. </a:t>
            </a:r>
            <a:r>
              <a:rPr lang="en-US" i="1" dirty="0"/>
              <a:t>Does this case now fall under the ICJ?  </a:t>
            </a:r>
            <a:endParaRPr lang="en-US" dirty="0"/>
          </a:p>
          <a:p>
            <a:pPr lvl="0"/>
            <a:r>
              <a:rPr lang="en-US" dirty="0"/>
              <a:t>2. </a:t>
            </a:r>
            <a:r>
              <a:rPr lang="en-US" i="1" dirty="0"/>
              <a:t>Who issues a warrant to hold the juvenile? </a:t>
            </a:r>
            <a:endParaRPr lang="en-US" dirty="0"/>
          </a:p>
          <a:p>
            <a:r>
              <a:rPr lang="en-US" i="1" dirty="0"/>
              <a:t> </a:t>
            </a:r>
            <a:endParaRPr lang="en-US" dirty="0"/>
          </a:p>
          <a:p>
            <a:r>
              <a:rPr lang="en-US" b="1" dirty="0"/>
              <a:t>Answers: </a:t>
            </a:r>
            <a:endParaRPr lang="en-US" dirty="0"/>
          </a:p>
          <a:p>
            <a:r>
              <a:rPr lang="en-US" b="1" dirty="0"/>
              <a:t> </a:t>
            </a:r>
            <a:endParaRPr lang="en-US" dirty="0"/>
          </a:p>
          <a:p>
            <a:pPr lvl="0"/>
            <a:r>
              <a:rPr lang="en-US" dirty="0"/>
              <a:t>1. (open discussion – defer to Rick Masters to discuss ICPC rule proposal and how it would impact this type of scenario)</a:t>
            </a:r>
          </a:p>
          <a:p>
            <a:r>
              <a:rPr lang="en-US" dirty="0"/>
              <a:t> </a:t>
            </a:r>
          </a:p>
          <a:p>
            <a:pPr lvl="0"/>
            <a:r>
              <a:rPr lang="en-US" dirty="0"/>
              <a:t>2. (open discussion)</a:t>
            </a:r>
          </a:p>
          <a:p>
            <a:r>
              <a:rPr lang="en-US" b="1" dirty="0"/>
              <a:t> </a:t>
            </a:r>
            <a:endParaRPr lang="en-US" dirty="0"/>
          </a:p>
          <a:p>
            <a:r>
              <a:rPr lang="en-US" b="1" dirty="0"/>
              <a:t> </a:t>
            </a:r>
            <a:endParaRPr lang="en-US" dirty="0"/>
          </a:p>
          <a:p>
            <a:r>
              <a:rPr lang="en-US" b="1" dirty="0"/>
              <a:t>Follow-up question</a:t>
            </a:r>
            <a:r>
              <a:rPr lang="en-US" dirty="0"/>
              <a:t>:  </a:t>
            </a:r>
          </a:p>
          <a:p>
            <a:pPr lvl="0"/>
            <a:r>
              <a:rPr lang="en-US" dirty="0"/>
              <a:t>1.</a:t>
            </a:r>
            <a:r>
              <a:rPr lang="en-US" i="1" dirty="0"/>
              <a:t> Do you return the juvenile to the mental health facility in Alabama or to North Carolina?</a:t>
            </a:r>
            <a:endParaRPr lang="en-US" dirty="0"/>
          </a:p>
          <a:p>
            <a:r>
              <a:rPr lang="en-US" i="1" dirty="0"/>
              <a:t> </a:t>
            </a:r>
            <a:endParaRPr lang="en-US" dirty="0"/>
          </a:p>
          <a:p>
            <a:r>
              <a:rPr lang="en-US" b="1" dirty="0"/>
              <a:t>Answer:</a:t>
            </a:r>
            <a:r>
              <a:rPr lang="en-US" dirty="0"/>
              <a:t> </a:t>
            </a:r>
          </a:p>
          <a:p>
            <a:r>
              <a:rPr lang="en-US" dirty="0"/>
              <a:t> </a:t>
            </a:r>
          </a:p>
          <a:p>
            <a:pPr lvl="0"/>
            <a:r>
              <a:rPr lang="en-US" dirty="0"/>
              <a:t>1. (open discussion)</a:t>
            </a:r>
          </a:p>
          <a:p>
            <a:r>
              <a:rPr lang="en-US" dirty="0"/>
              <a:t>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8</a:t>
            </a:fld>
            <a:endParaRPr lang="en-US" dirty="0"/>
          </a:p>
        </p:txBody>
      </p:sp>
    </p:spTree>
    <p:extLst>
      <p:ext uri="{BB962C8B-B14F-4D97-AF65-F5344CB8AC3E}">
        <p14:creationId xmlns:p14="http://schemas.microsoft.com/office/powerpoint/2010/main" val="982209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endParaRPr lang="en-US" dirty="0"/>
          </a:p>
        </p:txBody>
      </p:sp>
      <p:sp>
        <p:nvSpPr>
          <p:cNvPr id="4" name="Slide Number Placeholder 3"/>
          <p:cNvSpPr>
            <a:spLocks noGrp="1"/>
          </p:cNvSpPr>
          <p:nvPr>
            <p:ph type="sldNum" sz="quarter" idx="10"/>
          </p:nvPr>
        </p:nvSpPr>
        <p:spPr/>
        <p:txBody>
          <a:bodyPr/>
          <a:lstStyle/>
          <a:p>
            <a:pPr>
              <a:defRPr/>
            </a:pPr>
            <a:fld id="{8D80203F-0444-4919-BE11-BD713DE8B592}" type="slidenum">
              <a:rPr lang="en-US" smtClean="0"/>
              <a:pPr>
                <a:defRPr/>
              </a:pPr>
              <a:t>9</a:t>
            </a:fld>
            <a:endParaRPr lang="en-US" dirty="0"/>
          </a:p>
        </p:txBody>
      </p:sp>
    </p:spTree>
    <p:extLst>
      <p:ext uri="{BB962C8B-B14F-4D97-AF65-F5344CB8AC3E}">
        <p14:creationId xmlns:p14="http://schemas.microsoft.com/office/powerpoint/2010/main" val="4417932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2701925" y="2130425"/>
            <a:ext cx="4800600" cy="1470025"/>
          </a:xfrm>
        </p:spPr>
        <p:txBody>
          <a:bodyPr anchor="ctr"/>
          <a:lstStyle>
            <a:lvl1pPr>
              <a:defRPr/>
            </a:lvl1pPr>
          </a:lstStyle>
          <a:p>
            <a:r>
              <a:rPr lang="en-US" smtClean="0"/>
              <a:t>Click to edit Master title style</a:t>
            </a:r>
            <a:endParaRPr lang="en-US"/>
          </a:p>
        </p:txBody>
      </p:sp>
      <p:sp>
        <p:nvSpPr>
          <p:cNvPr id="22531" name="Rectangle 3"/>
          <p:cNvSpPr>
            <a:spLocks noGrp="1" noChangeArrowheads="1"/>
          </p:cNvSpPr>
          <p:nvPr>
            <p:ph type="subTitle" idx="1"/>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619875"/>
            <a:ext cx="2133600" cy="476250"/>
          </a:xfrm>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Serving Juveniles While Protecting Communities</a:t>
            </a:r>
          </a:p>
        </p:txBody>
      </p:sp>
      <p:sp>
        <p:nvSpPr>
          <p:cNvPr id="6" name="Rectangle 6"/>
          <p:cNvSpPr>
            <a:spLocks noGrp="1" noChangeArrowheads="1"/>
          </p:cNvSpPr>
          <p:nvPr>
            <p:ph type="sldNum" sz="quarter" idx="12"/>
          </p:nvPr>
        </p:nvSpPr>
        <p:spPr/>
        <p:txBody>
          <a:bodyPr/>
          <a:lstStyle>
            <a:lvl1pPr>
              <a:defRPr/>
            </a:lvl1pPr>
          </a:lstStyle>
          <a:p>
            <a:pPr>
              <a:defRPr/>
            </a:pPr>
            <a:fld id="{B188DA36-01CB-4686-9DC5-1EE9030C75CB}" type="slidenum">
              <a:rPr lang="en-US"/>
              <a:pPr>
                <a:defRPr/>
              </a:pPr>
              <a:t>‹#›</a:t>
            </a:fld>
            <a:endParaRPr lang="en-US" dirty="0"/>
          </a:p>
        </p:txBody>
      </p:sp>
    </p:spTree>
    <p:extLst>
      <p:ext uri="{BB962C8B-B14F-4D97-AF65-F5344CB8AC3E}">
        <p14:creationId xmlns:p14="http://schemas.microsoft.com/office/powerpoint/2010/main" val="15017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F9435AE7-0870-412C-95CC-1C8664879C8A}" type="slidenum">
              <a:rPr lang="en-US"/>
              <a:pPr>
                <a:defRPr/>
              </a:pPr>
              <a:t>‹#›</a:t>
            </a:fld>
            <a:endParaRPr lang="en-US" dirty="0"/>
          </a:p>
        </p:txBody>
      </p:sp>
    </p:spTree>
    <p:extLst>
      <p:ext uri="{BB962C8B-B14F-4D97-AF65-F5344CB8AC3E}">
        <p14:creationId xmlns:p14="http://schemas.microsoft.com/office/powerpoint/2010/main" val="1104294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E1CDC77D-ABC5-42D0-80C8-6375F74A05D6}" type="slidenum">
              <a:rPr lang="en-US"/>
              <a:pPr>
                <a:defRPr/>
              </a:pPr>
              <a:t>‹#›</a:t>
            </a:fld>
            <a:endParaRPr lang="en-US" dirty="0"/>
          </a:p>
        </p:txBody>
      </p:sp>
    </p:spTree>
    <p:extLst>
      <p:ext uri="{BB962C8B-B14F-4D97-AF65-F5344CB8AC3E}">
        <p14:creationId xmlns:p14="http://schemas.microsoft.com/office/powerpoint/2010/main" val="38018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21934F57-1E84-4C96-BFE3-F319B100FCCD}" type="slidenum">
              <a:rPr lang="en-US"/>
              <a:pPr>
                <a:defRPr/>
              </a:pPr>
              <a:t>‹#›</a:t>
            </a:fld>
            <a:endParaRPr lang="en-US" dirty="0"/>
          </a:p>
        </p:txBody>
      </p:sp>
    </p:spTree>
    <p:extLst>
      <p:ext uri="{BB962C8B-B14F-4D97-AF65-F5344CB8AC3E}">
        <p14:creationId xmlns:p14="http://schemas.microsoft.com/office/powerpoint/2010/main" val="2461815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17EA4CC0-6254-45C3-B272-02B4BFD52276}" type="slidenum">
              <a:rPr lang="en-US"/>
              <a:pPr>
                <a:defRPr/>
              </a:pPr>
              <a:t>‹#›</a:t>
            </a:fld>
            <a:endParaRPr lang="en-US" dirty="0"/>
          </a:p>
        </p:txBody>
      </p:sp>
    </p:spTree>
    <p:extLst>
      <p:ext uri="{BB962C8B-B14F-4D97-AF65-F5344CB8AC3E}">
        <p14:creationId xmlns:p14="http://schemas.microsoft.com/office/powerpoint/2010/main" val="3368203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7" name="Rectangle 6"/>
          <p:cNvSpPr>
            <a:spLocks noGrp="1" noChangeArrowheads="1"/>
          </p:cNvSpPr>
          <p:nvPr>
            <p:ph type="sldNum" sz="quarter" idx="12"/>
          </p:nvPr>
        </p:nvSpPr>
        <p:spPr>
          <a:ln/>
        </p:spPr>
        <p:txBody>
          <a:bodyPr/>
          <a:lstStyle>
            <a:lvl1pPr>
              <a:defRPr/>
            </a:lvl1pPr>
          </a:lstStyle>
          <a:p>
            <a:pPr>
              <a:defRPr/>
            </a:pPr>
            <a:fld id="{4D905C4F-871D-4E01-9A79-79421C7088F0}" type="slidenum">
              <a:rPr lang="en-US"/>
              <a:pPr>
                <a:defRPr/>
              </a:pPr>
              <a:t>‹#›</a:t>
            </a:fld>
            <a:endParaRPr lang="en-US" dirty="0"/>
          </a:p>
        </p:txBody>
      </p:sp>
    </p:spTree>
    <p:extLst>
      <p:ext uri="{BB962C8B-B14F-4D97-AF65-F5344CB8AC3E}">
        <p14:creationId xmlns:p14="http://schemas.microsoft.com/office/powerpoint/2010/main" val="413692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9" name="Rectangle 6"/>
          <p:cNvSpPr>
            <a:spLocks noGrp="1" noChangeArrowheads="1"/>
          </p:cNvSpPr>
          <p:nvPr>
            <p:ph type="sldNum" sz="quarter" idx="12"/>
          </p:nvPr>
        </p:nvSpPr>
        <p:spPr>
          <a:ln/>
        </p:spPr>
        <p:txBody>
          <a:bodyPr/>
          <a:lstStyle>
            <a:lvl1pPr>
              <a:defRPr/>
            </a:lvl1pPr>
          </a:lstStyle>
          <a:p>
            <a:pPr>
              <a:defRPr/>
            </a:pPr>
            <a:fld id="{9F6195A5-D3E2-4456-A7FB-2CF1D1F5C3FC}" type="slidenum">
              <a:rPr lang="en-US"/>
              <a:pPr>
                <a:defRPr/>
              </a:pPr>
              <a:t>‹#›</a:t>
            </a:fld>
            <a:endParaRPr lang="en-US" dirty="0"/>
          </a:p>
        </p:txBody>
      </p:sp>
    </p:spTree>
    <p:extLst>
      <p:ext uri="{BB962C8B-B14F-4D97-AF65-F5344CB8AC3E}">
        <p14:creationId xmlns:p14="http://schemas.microsoft.com/office/powerpoint/2010/main" val="98358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5" name="Rectangle 6"/>
          <p:cNvSpPr>
            <a:spLocks noGrp="1" noChangeArrowheads="1"/>
          </p:cNvSpPr>
          <p:nvPr>
            <p:ph type="sldNum" sz="quarter" idx="12"/>
          </p:nvPr>
        </p:nvSpPr>
        <p:spPr>
          <a:ln/>
        </p:spPr>
        <p:txBody>
          <a:bodyPr/>
          <a:lstStyle>
            <a:lvl1pPr>
              <a:defRPr/>
            </a:lvl1pPr>
          </a:lstStyle>
          <a:p>
            <a:pPr>
              <a:defRPr/>
            </a:pPr>
            <a:fld id="{280D9CF4-1267-430F-9B61-48BCEA774E60}" type="slidenum">
              <a:rPr lang="en-US"/>
              <a:pPr>
                <a:defRPr/>
              </a:pPr>
              <a:t>‹#›</a:t>
            </a:fld>
            <a:endParaRPr lang="en-US" dirty="0"/>
          </a:p>
        </p:txBody>
      </p:sp>
    </p:spTree>
    <p:extLst>
      <p:ext uri="{BB962C8B-B14F-4D97-AF65-F5344CB8AC3E}">
        <p14:creationId xmlns:p14="http://schemas.microsoft.com/office/powerpoint/2010/main" val="170930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4" name="Rectangle 6"/>
          <p:cNvSpPr>
            <a:spLocks noGrp="1" noChangeArrowheads="1"/>
          </p:cNvSpPr>
          <p:nvPr>
            <p:ph type="sldNum" sz="quarter" idx="12"/>
          </p:nvPr>
        </p:nvSpPr>
        <p:spPr>
          <a:ln/>
        </p:spPr>
        <p:txBody>
          <a:bodyPr/>
          <a:lstStyle>
            <a:lvl1pPr>
              <a:defRPr/>
            </a:lvl1pPr>
          </a:lstStyle>
          <a:p>
            <a:pPr>
              <a:defRPr/>
            </a:pPr>
            <a:fld id="{2B2FC782-598B-42CB-AB8A-7D030BDB7F48}" type="slidenum">
              <a:rPr lang="en-US"/>
              <a:pPr>
                <a:defRPr/>
              </a:pPr>
              <a:t>‹#›</a:t>
            </a:fld>
            <a:endParaRPr lang="en-US" dirty="0"/>
          </a:p>
        </p:txBody>
      </p:sp>
    </p:spTree>
    <p:extLst>
      <p:ext uri="{BB962C8B-B14F-4D97-AF65-F5344CB8AC3E}">
        <p14:creationId xmlns:p14="http://schemas.microsoft.com/office/powerpoint/2010/main" val="135845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7" name="Rectangle 6"/>
          <p:cNvSpPr>
            <a:spLocks noGrp="1" noChangeArrowheads="1"/>
          </p:cNvSpPr>
          <p:nvPr>
            <p:ph type="sldNum" sz="quarter" idx="12"/>
          </p:nvPr>
        </p:nvSpPr>
        <p:spPr>
          <a:ln/>
        </p:spPr>
        <p:txBody>
          <a:bodyPr/>
          <a:lstStyle>
            <a:lvl1pPr>
              <a:defRPr/>
            </a:lvl1pPr>
          </a:lstStyle>
          <a:p>
            <a:pPr>
              <a:defRPr/>
            </a:pPr>
            <a:fld id="{418F8640-D3A2-40BA-ABB5-A2CE787050F2}" type="slidenum">
              <a:rPr lang="en-US"/>
              <a:pPr>
                <a:defRPr/>
              </a:pPr>
              <a:t>‹#›</a:t>
            </a:fld>
            <a:endParaRPr lang="en-US" dirty="0"/>
          </a:p>
        </p:txBody>
      </p:sp>
    </p:spTree>
    <p:extLst>
      <p:ext uri="{BB962C8B-B14F-4D97-AF65-F5344CB8AC3E}">
        <p14:creationId xmlns:p14="http://schemas.microsoft.com/office/powerpoint/2010/main" val="1397913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Serving Juveniles While Protecting Communities</a:t>
            </a:r>
          </a:p>
        </p:txBody>
      </p:sp>
      <p:sp>
        <p:nvSpPr>
          <p:cNvPr id="7" name="Rectangle 6"/>
          <p:cNvSpPr>
            <a:spLocks noGrp="1" noChangeArrowheads="1"/>
          </p:cNvSpPr>
          <p:nvPr>
            <p:ph type="sldNum" sz="quarter" idx="12"/>
          </p:nvPr>
        </p:nvSpPr>
        <p:spPr>
          <a:ln/>
        </p:spPr>
        <p:txBody>
          <a:bodyPr/>
          <a:lstStyle>
            <a:lvl1pPr>
              <a:defRPr/>
            </a:lvl1pPr>
          </a:lstStyle>
          <a:p>
            <a:pPr>
              <a:defRPr/>
            </a:pPr>
            <a:fld id="{CE2E8DF3-E2F1-4A85-B2D1-3FF15DBC936F}" type="slidenum">
              <a:rPr lang="en-US"/>
              <a:pPr>
                <a:defRPr/>
              </a:pPr>
              <a:t>‹#›</a:t>
            </a:fld>
            <a:endParaRPr lang="en-US" dirty="0"/>
          </a:p>
        </p:txBody>
      </p:sp>
    </p:spTree>
    <p:extLst>
      <p:ext uri="{BB962C8B-B14F-4D97-AF65-F5344CB8AC3E}">
        <p14:creationId xmlns:p14="http://schemas.microsoft.com/office/powerpoint/2010/main" val="257917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a:t>Serving Juveniles While Protecting Communities</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8CC5DA2-DB2B-4E71-8351-314223C118EA}" type="slidenum">
              <a:rPr lang="en-US"/>
              <a:pPr>
                <a:defRPr/>
              </a:pPr>
              <a:t>‹#›</a:t>
            </a:fld>
            <a:endParaRPr lang="en-US" dirty="0"/>
          </a:p>
        </p:txBody>
      </p:sp>
      <p:sp>
        <p:nvSpPr>
          <p:cNvPr id="8" name="Rectangle 7"/>
          <p:cNvSpPr/>
          <p:nvPr userDrawn="1"/>
        </p:nvSpPr>
        <p:spPr>
          <a:xfrm>
            <a:off x="0" y="838200"/>
            <a:ext cx="9144000" cy="5257800"/>
          </a:xfrm>
          <a:prstGeom prst="rect">
            <a:avLst/>
          </a:prstGeom>
          <a:solidFill>
            <a:srgbClr val="1C3290">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032" name="Picture 2" descr="ICJ-Sealf"/>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84150" y="5807075"/>
            <a:ext cx="9906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4533" r:id="rId1"/>
    <p:sldLayoutId id="2147484523" r:id="rId2"/>
    <p:sldLayoutId id="2147484524" r:id="rId3"/>
    <p:sldLayoutId id="2147484525" r:id="rId4"/>
    <p:sldLayoutId id="2147484526" r:id="rId5"/>
    <p:sldLayoutId id="2147484527" r:id="rId6"/>
    <p:sldLayoutId id="2147484528" r:id="rId7"/>
    <p:sldLayoutId id="2147484529" r:id="rId8"/>
    <p:sldLayoutId id="2147484530" r:id="rId9"/>
    <p:sldLayoutId id="2147484531" r:id="rId10"/>
    <p:sldLayoutId id="2147484532" r:id="rId11"/>
  </p:sldLayoutIdLst>
  <p:hf hdr="0" dt="0"/>
  <p:txStyles>
    <p:titleStyle>
      <a:lvl1pPr algn="l" rtl="0" eaLnBrk="0" fontAlgn="base" hangingPunct="0">
        <a:spcBef>
          <a:spcPct val="0"/>
        </a:spcBef>
        <a:spcAft>
          <a:spcPct val="0"/>
        </a:spcAft>
        <a:buClr>
          <a:srgbClr val="000000"/>
        </a:buClr>
        <a:buSzPct val="100000"/>
        <a:defRPr sz="3200">
          <a:solidFill>
            <a:schemeClr val="tx1"/>
          </a:solidFill>
          <a:latin typeface="+mj-lt"/>
          <a:ea typeface="+mj-ea"/>
          <a:cs typeface="+mj-cs"/>
        </a:defRPr>
      </a:lvl1pPr>
      <a:lvl2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2pPr>
      <a:lvl3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3pPr>
      <a:lvl4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4pPr>
      <a:lvl5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5pPr>
      <a:lvl6pPr marL="4572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6pPr>
      <a:lvl7pPr marL="9144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7pPr>
      <a:lvl8pPr marL="13716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8pPr>
      <a:lvl9pPr marL="18288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100000"/>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0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0" y="1558925"/>
            <a:ext cx="9144000" cy="1820863"/>
          </a:xfrm>
        </p:spPr>
        <p:txBody>
          <a:bodyPr/>
          <a:lstStyle/>
          <a:p>
            <a:pPr algn="ctr" eaLnBrk="1" hangingPunct="1">
              <a:defRPr/>
            </a:pPr>
            <a:r>
              <a:rPr lang="en-US" sz="4400" spc="300" dirty="0" smtClean="0">
                <a:effectLst>
                  <a:outerShdw blurRad="38100" dist="38100" dir="2700000" algn="tl">
                    <a:srgbClr val="000000">
                      <a:alpha val="43137"/>
                    </a:srgbClr>
                  </a:outerShdw>
                </a:effectLst>
                <a:latin typeface="Century Gothic" pitchFamily="34" charset="0"/>
              </a:rPr>
              <a:t>Runaways and the ICJ</a:t>
            </a:r>
          </a:p>
        </p:txBody>
      </p:sp>
      <p:sp>
        <p:nvSpPr>
          <p:cNvPr id="5" name="Rectangle 3"/>
          <p:cNvSpPr txBox="1">
            <a:spLocks noChangeArrowheads="1"/>
          </p:cNvSpPr>
          <p:nvPr/>
        </p:nvSpPr>
        <p:spPr bwMode="auto">
          <a:xfrm>
            <a:off x="895350" y="4457700"/>
            <a:ext cx="7467600" cy="167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rgbClr val="FFFFFF"/>
              </a:buClr>
              <a:buSzPct val="100000"/>
              <a:buFontTx/>
              <a:buNone/>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0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9pPr>
          </a:lstStyle>
          <a:p>
            <a:pPr algn="ctr" eaLnBrk="1" hangingPunct="1">
              <a:defRPr/>
            </a:pPr>
            <a:endParaRPr lang="en-US" sz="2800" kern="0" smtClean="0">
              <a:effectLst>
                <a:outerShdw blurRad="38100" dist="38100" dir="2700000" algn="tl">
                  <a:srgbClr val="000000">
                    <a:alpha val="43137"/>
                  </a:srgbClr>
                </a:outerShdw>
              </a:effectLst>
              <a:latin typeface="Century Gothic" pitchFamily="34" charset="0"/>
            </a:endParaRPr>
          </a:p>
          <a:p>
            <a:pPr algn="ctr" eaLnBrk="1" hangingPunct="1">
              <a:defRPr/>
            </a:pPr>
            <a:r>
              <a:rPr lang="en-US" sz="2800" kern="0" smtClean="0">
                <a:effectLst>
                  <a:outerShdw blurRad="38100" dist="38100" dir="2700000" algn="tl">
                    <a:srgbClr val="000000">
                      <a:alpha val="43137"/>
                    </a:srgbClr>
                  </a:outerShdw>
                </a:effectLst>
                <a:latin typeface="Century Gothic" pitchFamily="34" charset="0"/>
              </a:rPr>
              <a:t>2013 Annual Business Meeting</a:t>
            </a:r>
            <a:endParaRPr lang="en-US" sz="2800" kern="0" dirty="0" smtClean="0">
              <a:effectLst>
                <a:outerShdw blurRad="38100" dist="38100" dir="2700000" algn="tl">
                  <a:srgbClr val="000000">
                    <a:alpha val="43137"/>
                  </a:srgbClr>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 y="219456"/>
            <a:ext cx="8887968" cy="1143000"/>
          </a:xfrm>
        </p:spPr>
        <p:txBody>
          <a:bodyPr anchor="t"/>
          <a:lstStyle/>
          <a:p>
            <a:r>
              <a:rPr lang="en-US" sz="4000" dirty="0" smtClean="0">
                <a:effectLst>
                  <a:outerShdw blurRad="38100" dist="38100" dir="2700000" algn="tl">
                    <a:srgbClr val="000000">
                      <a:alpha val="43137"/>
                    </a:srgbClr>
                  </a:outerShdw>
                </a:effectLst>
                <a:latin typeface="Century Gothic" pitchFamily="34" charset="0"/>
              </a:rPr>
              <a:t>Scenario 4</a:t>
            </a:r>
            <a:endParaRPr lang="en-US" sz="4000" dirty="0">
              <a:effectLst>
                <a:outerShdw blurRad="38100" dist="38100" dir="2700000" algn="tl">
                  <a:srgbClr val="000000">
                    <a:alpha val="43137"/>
                  </a:srgbClr>
                </a:outerShdw>
              </a:effectLst>
              <a:latin typeface="Century Gothic" pitchFamily="34" charset="0"/>
            </a:endParaRPr>
          </a:p>
        </p:txBody>
      </p:sp>
      <p:sp>
        <p:nvSpPr>
          <p:cNvPr id="7" name="Footer Placeholder 6"/>
          <p:cNvSpPr>
            <a:spLocks noGrp="1"/>
          </p:cNvSpPr>
          <p:nvPr>
            <p:ph type="ftr" sz="quarter" idx="11"/>
          </p:nvPr>
        </p:nvSpPr>
        <p:spPr/>
        <p:txBody>
          <a:bodyPr/>
          <a:lstStyle/>
          <a:p>
            <a:pPr>
              <a:defRPr/>
            </a:pPr>
            <a:r>
              <a:rPr lang="en-US" dirty="0" smtClean="0"/>
              <a:t>Serving Juveniles While Protecting Communities</a:t>
            </a:r>
            <a:endParaRPr lang="en-US" dirty="0"/>
          </a:p>
        </p:txBody>
      </p:sp>
      <p:sp>
        <p:nvSpPr>
          <p:cNvPr id="8" name="Slide Number Placeholder 7"/>
          <p:cNvSpPr>
            <a:spLocks noGrp="1"/>
          </p:cNvSpPr>
          <p:nvPr>
            <p:ph type="sldNum" sz="quarter" idx="12"/>
          </p:nvPr>
        </p:nvSpPr>
        <p:spPr/>
        <p:txBody>
          <a:bodyPr/>
          <a:lstStyle/>
          <a:p>
            <a:pPr>
              <a:defRPr/>
            </a:pPr>
            <a:fld id="{9F6195A5-D3E2-4456-A7FB-2CF1D1F5C3FC}" type="slidenum">
              <a:rPr lang="en-US" smtClean="0"/>
              <a:pPr>
                <a:defRPr/>
              </a:pPr>
              <a:t>10</a:t>
            </a:fld>
            <a:endParaRPr lang="en-US" dirty="0"/>
          </a:p>
        </p:txBody>
      </p:sp>
      <p:sp>
        <p:nvSpPr>
          <p:cNvPr id="14" name="TextBox 13"/>
          <p:cNvSpPr txBox="1"/>
          <p:nvPr/>
        </p:nvSpPr>
        <p:spPr>
          <a:xfrm>
            <a:off x="321224" y="1079639"/>
            <a:ext cx="8086958" cy="4832092"/>
          </a:xfrm>
          <a:prstGeom prst="rect">
            <a:avLst/>
          </a:prstGeom>
          <a:noFill/>
        </p:spPr>
        <p:txBody>
          <a:bodyPr wrap="square" rtlCol="0">
            <a:spAutoFit/>
          </a:bodyPr>
          <a:lstStyle/>
          <a:p>
            <a:pPr marL="342900" lvl="1" indent="-342900">
              <a:buFont typeface="Arial" pitchFamily="34" charset="0"/>
              <a:buChar char="•"/>
            </a:pPr>
            <a:r>
              <a:rPr lang="en-US" sz="2800" dirty="0">
                <a:latin typeface="Century Gothic" pitchFamily="34" charset="0"/>
              </a:rPr>
              <a:t>An 19-year old juvenile is picked up in California (age of majority = 18</a:t>
            </a:r>
            <a:r>
              <a:rPr lang="en-US" sz="2800" dirty="0" smtClean="0">
                <a:latin typeface="Century Gothic" pitchFamily="34" charset="0"/>
              </a:rPr>
              <a:t>)</a:t>
            </a:r>
          </a:p>
          <a:p>
            <a:pPr marL="342900" lvl="1" indent="-342900">
              <a:buFont typeface="Arial" pitchFamily="34" charset="0"/>
              <a:buChar char="•"/>
            </a:pPr>
            <a:endParaRPr lang="en-US" sz="2800" dirty="0">
              <a:latin typeface="Century Gothic" pitchFamily="34" charset="0"/>
            </a:endParaRPr>
          </a:p>
          <a:p>
            <a:pPr marL="342900" lvl="1" indent="-342900">
              <a:buFont typeface="Arial" pitchFamily="34" charset="0"/>
              <a:buChar char="•"/>
            </a:pPr>
            <a:r>
              <a:rPr lang="en-US" sz="2800" dirty="0">
                <a:latin typeface="Century Gothic" pitchFamily="34" charset="0"/>
              </a:rPr>
              <a:t>Investigation reveals the juvenile is an adjudicated delinquent that escaped from Louisiana (age of majority = 21</a:t>
            </a:r>
            <a:r>
              <a:rPr lang="en-US" sz="2800" dirty="0" smtClean="0">
                <a:latin typeface="Century Gothic" pitchFamily="34" charset="0"/>
              </a:rPr>
              <a:t>)</a:t>
            </a:r>
          </a:p>
          <a:p>
            <a:pPr marL="342900" lvl="1" indent="-342900">
              <a:buFont typeface="Arial" pitchFamily="34" charset="0"/>
              <a:buChar char="•"/>
            </a:pPr>
            <a:endParaRPr lang="en-US" sz="2800" dirty="0">
              <a:latin typeface="Century Gothic" pitchFamily="34" charset="0"/>
            </a:endParaRPr>
          </a:p>
          <a:p>
            <a:pPr marL="342900" lvl="1" indent="-342900">
              <a:buFont typeface="Arial" pitchFamily="34" charset="0"/>
              <a:buChar char="•"/>
            </a:pPr>
            <a:r>
              <a:rPr lang="en-US" sz="2800" dirty="0">
                <a:latin typeface="Century Gothic" pitchFamily="34" charset="0"/>
              </a:rPr>
              <a:t>No charges are pending in </a:t>
            </a:r>
            <a:r>
              <a:rPr lang="en-US" sz="2800" dirty="0" smtClean="0">
                <a:latin typeface="Century Gothic" pitchFamily="34" charset="0"/>
              </a:rPr>
              <a:t>California</a:t>
            </a:r>
          </a:p>
          <a:p>
            <a:pPr marL="342900" lvl="1" indent="-342900">
              <a:buFont typeface="Arial" pitchFamily="34" charset="0"/>
              <a:buChar char="•"/>
            </a:pPr>
            <a:endParaRPr lang="en-US" sz="2800" dirty="0">
              <a:latin typeface="Century Gothic" pitchFamily="34" charset="0"/>
            </a:endParaRPr>
          </a:p>
          <a:p>
            <a:pPr marL="342900" lvl="1" indent="-342900">
              <a:buFont typeface="Arial" pitchFamily="34" charset="0"/>
              <a:buChar char="•"/>
            </a:pPr>
            <a:r>
              <a:rPr lang="en-US" sz="2800" dirty="0">
                <a:latin typeface="Century Gothic" pitchFamily="34" charset="0"/>
              </a:rPr>
              <a:t>The juvenile refuses to return voluntarily</a:t>
            </a:r>
          </a:p>
          <a:p>
            <a:pPr marL="342900" lvl="1" indent="-342900">
              <a:buFont typeface="Arial" pitchFamily="34" charset="0"/>
              <a:buChar char="•"/>
            </a:pPr>
            <a:endParaRPr lang="en-US" sz="2800" dirty="0">
              <a:latin typeface="Century Gothic" pitchFamily="34" charset="0"/>
            </a:endParaRPr>
          </a:p>
        </p:txBody>
      </p:sp>
    </p:spTree>
    <p:extLst>
      <p:ext uri="{BB962C8B-B14F-4D97-AF65-F5344CB8AC3E}">
        <p14:creationId xmlns:p14="http://schemas.microsoft.com/office/powerpoint/2010/main" val="136334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820" y="2724150"/>
            <a:ext cx="8267830" cy="1523438"/>
          </a:xfrm>
        </p:spPr>
        <p:txBody>
          <a:bodyPr/>
          <a:lstStyle/>
          <a:p>
            <a:pPr marL="0" indent="0" algn="ctr">
              <a:buNone/>
            </a:pPr>
            <a:r>
              <a:rPr lang="en-US" sz="5400" dirty="0" smtClean="0">
                <a:effectLst>
                  <a:outerShdw blurRad="38100" dist="38100" dir="2700000" algn="tl">
                    <a:srgbClr val="000000">
                      <a:alpha val="43137"/>
                    </a:srgbClr>
                  </a:outerShdw>
                </a:effectLst>
                <a:latin typeface="Century Gothic" pitchFamily="34" charset="0"/>
              </a:rPr>
              <a:t>Q &amp; A</a:t>
            </a:r>
            <a:endParaRPr lang="en-US" sz="5400" i="1" dirty="0" smtClean="0">
              <a:effectLst>
                <a:outerShdw blurRad="38100" dist="38100" dir="2700000" algn="tl">
                  <a:srgbClr val="000000">
                    <a:alpha val="43137"/>
                  </a:srgbClr>
                </a:outerShdw>
              </a:effectLst>
              <a:latin typeface="Century Gothic" pitchFamily="34" charset="0"/>
            </a:endParaRPr>
          </a:p>
          <a:p>
            <a:pPr marL="457200" lvl="1" indent="0">
              <a:buNone/>
            </a:pPr>
            <a:r>
              <a:rPr lang="en-US" dirty="0" smtClean="0">
                <a:latin typeface="Century Gothic" pitchFamily="34" charset="0"/>
              </a:rPr>
              <a:t/>
            </a:r>
            <a:br>
              <a:rPr lang="en-US" dirty="0" smtClean="0">
                <a:latin typeface="Century Gothic" pitchFamily="34" charset="0"/>
              </a:rPr>
            </a:br>
            <a:endParaRPr lang="en-US" dirty="0">
              <a:latin typeface="Century Gothic" pitchFamily="34" charset="0"/>
            </a:endParaRPr>
          </a:p>
        </p:txBody>
      </p:sp>
      <p:sp>
        <p:nvSpPr>
          <p:cNvPr id="4" name="Footer Placeholder 3"/>
          <p:cNvSpPr>
            <a:spLocks noGrp="1"/>
          </p:cNvSpPr>
          <p:nvPr>
            <p:ph type="ftr" sz="quarter" idx="11"/>
          </p:nvPr>
        </p:nvSpPr>
        <p:spPr/>
        <p:txBody>
          <a:bodyPr/>
          <a:lstStyle/>
          <a:p>
            <a:pPr>
              <a:defRPr/>
            </a:pPr>
            <a:r>
              <a:rPr lang="en-US" dirty="0" smtClean="0"/>
              <a:t>Serving Juveniles While Protecting Communities</a:t>
            </a:r>
            <a:endParaRPr lang="en-US" dirty="0"/>
          </a:p>
        </p:txBody>
      </p:sp>
      <p:sp>
        <p:nvSpPr>
          <p:cNvPr id="5" name="Slide Number Placeholder 4"/>
          <p:cNvSpPr>
            <a:spLocks noGrp="1"/>
          </p:cNvSpPr>
          <p:nvPr>
            <p:ph type="sldNum" sz="quarter" idx="12"/>
          </p:nvPr>
        </p:nvSpPr>
        <p:spPr/>
        <p:txBody>
          <a:bodyPr/>
          <a:lstStyle/>
          <a:p>
            <a:pPr>
              <a:defRPr/>
            </a:pPr>
            <a:fld id="{21934F57-1E84-4C96-BFE3-F319B100FCCD}" type="slidenum">
              <a:rPr lang="en-US" smtClean="0"/>
              <a:pPr>
                <a:defRPr/>
              </a:pPr>
              <a:t>11</a:t>
            </a:fld>
            <a:endParaRPr lang="en-US" dirty="0"/>
          </a:p>
        </p:txBody>
      </p:sp>
    </p:spTree>
    <p:extLst>
      <p:ext uri="{BB962C8B-B14F-4D97-AF65-F5344CB8AC3E}">
        <p14:creationId xmlns:p14="http://schemas.microsoft.com/office/powerpoint/2010/main" val="3741306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375" y="1123950"/>
            <a:ext cx="8810625" cy="5002213"/>
          </a:xfrm>
        </p:spPr>
        <p:txBody>
          <a:bodyPr/>
          <a:lstStyle/>
          <a:p>
            <a:r>
              <a:rPr lang="en-US" sz="2800" dirty="0" smtClean="0">
                <a:latin typeface="Century Gothic" pitchFamily="34" charset="0"/>
              </a:rPr>
              <a:t>When should runaways be held in secure facilities?</a:t>
            </a:r>
          </a:p>
          <a:p>
            <a:pPr marL="0" indent="0">
              <a:buNone/>
            </a:pPr>
            <a:endParaRPr lang="en-US" sz="1600" dirty="0" smtClean="0">
              <a:latin typeface="Century Gothic" pitchFamily="34" charset="0"/>
            </a:endParaRPr>
          </a:p>
          <a:p>
            <a:r>
              <a:rPr lang="en-US" sz="2800" dirty="0" smtClean="0">
                <a:latin typeface="Century Gothic" pitchFamily="34" charset="0"/>
              </a:rPr>
              <a:t>What if a runaway alleges abuse?</a:t>
            </a:r>
          </a:p>
          <a:p>
            <a:pPr marL="0" indent="0">
              <a:buNone/>
            </a:pPr>
            <a:endParaRPr lang="en-US" sz="1600" dirty="0" smtClean="0">
              <a:latin typeface="Century Gothic" pitchFamily="34" charset="0"/>
            </a:endParaRPr>
          </a:p>
          <a:p>
            <a:r>
              <a:rPr lang="en-US" sz="2800" dirty="0" smtClean="0">
                <a:latin typeface="Century Gothic" pitchFamily="34" charset="0"/>
              </a:rPr>
              <a:t>How do I handle a runaway who refuses to return voluntarily?</a:t>
            </a:r>
          </a:p>
        </p:txBody>
      </p:sp>
      <p:sp>
        <p:nvSpPr>
          <p:cNvPr id="4" name="Footer Placeholder 3"/>
          <p:cNvSpPr>
            <a:spLocks noGrp="1"/>
          </p:cNvSpPr>
          <p:nvPr>
            <p:ph type="ftr" sz="quarter" idx="11"/>
          </p:nvPr>
        </p:nvSpPr>
        <p:spPr/>
        <p:txBody>
          <a:bodyPr/>
          <a:lstStyle/>
          <a:p>
            <a:pPr>
              <a:defRPr/>
            </a:pPr>
            <a:r>
              <a:rPr lang="en-US" smtClean="0">
                <a:latin typeface="Century Gothic" pitchFamily="34" charset="0"/>
              </a:rPr>
              <a:t>Serving Juveniles While Protecting Communities</a:t>
            </a:r>
            <a:endParaRPr lang="en-US" dirty="0">
              <a:latin typeface="Century Gothic" pitchFamily="34" charset="0"/>
            </a:endParaRPr>
          </a:p>
        </p:txBody>
      </p:sp>
      <p:sp>
        <p:nvSpPr>
          <p:cNvPr id="5" name="Slide Number Placeholder 4"/>
          <p:cNvSpPr>
            <a:spLocks noGrp="1"/>
          </p:cNvSpPr>
          <p:nvPr>
            <p:ph type="sldNum" sz="quarter" idx="12"/>
          </p:nvPr>
        </p:nvSpPr>
        <p:spPr/>
        <p:txBody>
          <a:bodyPr/>
          <a:lstStyle/>
          <a:p>
            <a:pPr>
              <a:defRPr/>
            </a:pPr>
            <a:fld id="{21934F57-1E84-4C96-BFE3-F319B100FCCD}" type="slidenum">
              <a:rPr lang="en-US" smtClean="0">
                <a:latin typeface="Century Gothic" pitchFamily="34" charset="0"/>
              </a:rPr>
              <a:pPr>
                <a:defRPr/>
              </a:pPr>
              <a:t>2</a:t>
            </a:fld>
            <a:endParaRPr lang="en-US" dirty="0">
              <a:latin typeface="Century Gothic" pitchFamily="34" charset="0"/>
            </a:endParaRPr>
          </a:p>
        </p:txBody>
      </p:sp>
    </p:spTree>
    <p:extLst>
      <p:ext uri="{BB962C8B-B14F-4D97-AF65-F5344CB8AC3E}">
        <p14:creationId xmlns:p14="http://schemas.microsoft.com/office/powerpoint/2010/main" val="3035306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20175" cy="525462"/>
          </a:xfrm>
        </p:spPr>
        <p:txBody>
          <a:bodyPr/>
          <a:lstStyle/>
          <a:p>
            <a:r>
              <a:rPr lang="en-US" sz="3600" dirty="0" smtClean="0">
                <a:effectLst>
                  <a:outerShdw blurRad="38100" dist="38100" dir="2700000" algn="tl">
                    <a:srgbClr val="000000">
                      <a:alpha val="43137"/>
                    </a:srgbClr>
                  </a:outerShdw>
                </a:effectLst>
                <a:latin typeface="Century Gothic" pitchFamily="34" charset="0"/>
              </a:rPr>
              <a:t>Holding Runaways in </a:t>
            </a:r>
            <a:r>
              <a:rPr lang="en-US" sz="4000" dirty="0" smtClean="0">
                <a:effectLst>
                  <a:outerShdw blurRad="38100" dist="38100" dir="2700000" algn="tl">
                    <a:srgbClr val="000000">
                      <a:alpha val="43137"/>
                    </a:srgbClr>
                  </a:outerShdw>
                </a:effectLst>
                <a:latin typeface="Century Gothic" pitchFamily="34" charset="0"/>
              </a:rPr>
              <a:t>Secure</a:t>
            </a:r>
            <a:r>
              <a:rPr lang="en-US" sz="3600" dirty="0" smtClean="0">
                <a:effectLst>
                  <a:outerShdw blurRad="38100" dist="38100" dir="2700000" algn="tl">
                    <a:srgbClr val="000000">
                      <a:alpha val="43137"/>
                    </a:srgbClr>
                  </a:outerShdw>
                </a:effectLst>
                <a:latin typeface="Century Gothic" pitchFamily="34" charset="0"/>
              </a:rPr>
              <a:t> Detention</a:t>
            </a:r>
            <a:endParaRPr lang="en-US" sz="3600"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a:xfrm>
            <a:off x="247650" y="938601"/>
            <a:ext cx="8477250" cy="5173663"/>
          </a:xfrm>
        </p:spPr>
        <p:txBody>
          <a:bodyPr/>
          <a:lstStyle/>
          <a:p>
            <a:pPr marL="0" indent="0">
              <a:buNone/>
            </a:pPr>
            <a:r>
              <a:rPr lang="en-US" sz="2600" dirty="0">
                <a:latin typeface="Century Gothic" pitchFamily="34" charset="0"/>
              </a:rPr>
              <a:t>Runaways are held in secure facilities if:</a:t>
            </a:r>
          </a:p>
          <a:p>
            <a:pPr>
              <a:buFont typeface="Arial" pitchFamily="34" charset="0"/>
              <a:buChar char="•"/>
            </a:pPr>
            <a:r>
              <a:rPr lang="en-US" sz="2600" dirty="0">
                <a:latin typeface="Century Gothic" pitchFamily="34" charset="0"/>
              </a:rPr>
              <a:t>They are held longer than 24 hours,</a:t>
            </a:r>
          </a:p>
          <a:p>
            <a:pPr>
              <a:buFont typeface="Arial" pitchFamily="34" charset="0"/>
              <a:buChar char="•"/>
            </a:pPr>
            <a:r>
              <a:rPr lang="en-US" sz="2600" dirty="0">
                <a:latin typeface="Century Gothic" pitchFamily="34" charset="0"/>
              </a:rPr>
              <a:t>They are endangering themselves or others</a:t>
            </a:r>
          </a:p>
          <a:p>
            <a:pPr>
              <a:buFont typeface="Arial" pitchFamily="34" charset="0"/>
              <a:buChar char="•"/>
            </a:pPr>
            <a:endParaRPr lang="en-US" sz="2600" dirty="0">
              <a:latin typeface="Century Gothic" pitchFamily="34" charset="0"/>
            </a:endParaRPr>
          </a:p>
          <a:p>
            <a:pPr marL="0" indent="0">
              <a:buNone/>
            </a:pPr>
            <a:r>
              <a:rPr lang="en-US" sz="2600" dirty="0">
                <a:latin typeface="Century Gothic" pitchFamily="34" charset="0"/>
              </a:rPr>
              <a:t>Juveniles who do not return voluntarily may be held in detention up to </a:t>
            </a:r>
            <a:r>
              <a:rPr lang="en-US" sz="2600" b="1" dirty="0">
                <a:latin typeface="Century Gothic" pitchFamily="34" charset="0"/>
              </a:rPr>
              <a:t>90</a:t>
            </a:r>
            <a:r>
              <a:rPr lang="en-US" sz="2600" dirty="0">
                <a:latin typeface="Century Gothic" pitchFamily="34" charset="0"/>
              </a:rPr>
              <a:t> calendar days </a:t>
            </a:r>
          </a:p>
          <a:p>
            <a:pPr>
              <a:buFont typeface="Arial" pitchFamily="34" charset="0"/>
              <a:buChar char="•"/>
            </a:pPr>
            <a:endParaRPr lang="en-US" sz="1100" dirty="0" smtClean="0">
              <a:latin typeface="Century Gothic" pitchFamily="34" charset="0"/>
            </a:endParaRPr>
          </a:p>
          <a:p>
            <a:pPr>
              <a:buFont typeface="Arial" pitchFamily="34" charset="0"/>
              <a:buChar char="•"/>
            </a:pPr>
            <a:endParaRPr lang="en-US" sz="1100" dirty="0">
              <a:latin typeface="Century Gothic" pitchFamily="34" charset="0"/>
            </a:endParaRPr>
          </a:p>
          <a:p>
            <a:pPr marL="0" indent="0" algn="ctr">
              <a:buNone/>
            </a:pPr>
            <a:r>
              <a:rPr lang="en-US" sz="2600" b="1" u="sng" dirty="0">
                <a:latin typeface="Century Gothic" pitchFamily="34" charset="0"/>
              </a:rPr>
              <a:t>OJJDP Exclusion</a:t>
            </a:r>
            <a:r>
              <a:rPr lang="en-US" sz="2600" dirty="0">
                <a:latin typeface="Century Gothic" pitchFamily="34" charset="0"/>
              </a:rPr>
              <a:t>: </a:t>
            </a:r>
            <a:endParaRPr lang="en-US" sz="2600" dirty="0" smtClean="0">
              <a:latin typeface="Century Gothic" pitchFamily="34" charset="0"/>
            </a:endParaRPr>
          </a:p>
          <a:p>
            <a:pPr marL="0" indent="0" algn="ctr">
              <a:buNone/>
            </a:pPr>
            <a:r>
              <a:rPr lang="en-US" sz="2600" dirty="0" smtClean="0">
                <a:latin typeface="Century Gothic" pitchFamily="34" charset="0"/>
              </a:rPr>
              <a:t>Juveniles </a:t>
            </a:r>
            <a:r>
              <a:rPr lang="en-US" sz="2600" dirty="0">
                <a:latin typeface="Century Gothic" pitchFamily="34" charset="0"/>
              </a:rPr>
              <a:t>held pursuant to the ICJ </a:t>
            </a:r>
            <a:endParaRPr lang="en-US" sz="2600" dirty="0" smtClean="0">
              <a:latin typeface="Century Gothic" pitchFamily="34" charset="0"/>
            </a:endParaRPr>
          </a:p>
          <a:p>
            <a:pPr marL="0" indent="0" algn="ctr">
              <a:buNone/>
            </a:pPr>
            <a:r>
              <a:rPr lang="en-US" sz="2600" dirty="0" smtClean="0">
                <a:latin typeface="Century Gothic" pitchFamily="34" charset="0"/>
              </a:rPr>
              <a:t>are </a:t>
            </a:r>
            <a:r>
              <a:rPr lang="en-US" sz="2600" dirty="0">
                <a:latin typeface="Century Gothic" pitchFamily="34" charset="0"/>
              </a:rPr>
              <a:t>excluded from the deinstitutionalization </a:t>
            </a:r>
            <a:endParaRPr lang="en-US" sz="2600" dirty="0" smtClean="0">
              <a:latin typeface="Century Gothic" pitchFamily="34" charset="0"/>
            </a:endParaRPr>
          </a:p>
          <a:p>
            <a:pPr marL="0" indent="0" algn="ctr">
              <a:buNone/>
            </a:pPr>
            <a:r>
              <a:rPr lang="en-US" sz="2600" dirty="0" smtClean="0">
                <a:latin typeface="Century Gothic" pitchFamily="34" charset="0"/>
              </a:rPr>
              <a:t>of </a:t>
            </a:r>
            <a:r>
              <a:rPr lang="en-US" sz="2600" dirty="0">
                <a:latin typeface="Century Gothic" pitchFamily="34" charset="0"/>
              </a:rPr>
              <a:t>status offenders requirements</a:t>
            </a:r>
          </a:p>
          <a:p>
            <a:endParaRPr lang="en-US" sz="2100" dirty="0">
              <a:latin typeface="Century Gothic" pitchFamily="34" charset="0"/>
            </a:endParaRPr>
          </a:p>
        </p:txBody>
      </p:sp>
      <p:sp>
        <p:nvSpPr>
          <p:cNvPr id="4" name="Footer Placeholder 3"/>
          <p:cNvSpPr>
            <a:spLocks noGrp="1"/>
          </p:cNvSpPr>
          <p:nvPr>
            <p:ph type="ftr" sz="quarter" idx="11"/>
          </p:nvPr>
        </p:nvSpPr>
        <p:spPr/>
        <p:txBody>
          <a:bodyPr/>
          <a:lstStyle/>
          <a:p>
            <a:pPr>
              <a:defRPr/>
            </a:pPr>
            <a:r>
              <a:rPr lang="en-US" smtClean="0">
                <a:latin typeface="Century Gothic" pitchFamily="34" charset="0"/>
              </a:rPr>
              <a:t>Serving Juveniles While Protecting Communities</a:t>
            </a:r>
            <a:endParaRPr lang="en-US" dirty="0">
              <a:latin typeface="Century Gothic" pitchFamily="34" charset="0"/>
            </a:endParaRPr>
          </a:p>
        </p:txBody>
      </p:sp>
      <p:sp>
        <p:nvSpPr>
          <p:cNvPr id="5" name="Slide Number Placeholder 4"/>
          <p:cNvSpPr>
            <a:spLocks noGrp="1"/>
          </p:cNvSpPr>
          <p:nvPr>
            <p:ph type="sldNum" sz="quarter" idx="12"/>
          </p:nvPr>
        </p:nvSpPr>
        <p:spPr/>
        <p:txBody>
          <a:bodyPr/>
          <a:lstStyle/>
          <a:p>
            <a:pPr>
              <a:defRPr/>
            </a:pPr>
            <a:fld id="{21934F57-1E84-4C96-BFE3-F319B100FCCD}" type="slidenum">
              <a:rPr lang="en-US" smtClean="0">
                <a:latin typeface="Century Gothic" pitchFamily="34" charset="0"/>
              </a:rPr>
              <a:pPr>
                <a:defRPr/>
              </a:pPr>
              <a:t>3</a:t>
            </a:fld>
            <a:endParaRPr lang="en-US" dirty="0">
              <a:latin typeface="Century Gothic" pitchFamily="34" charset="0"/>
            </a:endParaRPr>
          </a:p>
        </p:txBody>
      </p:sp>
    </p:spTree>
    <p:extLst>
      <p:ext uri="{BB962C8B-B14F-4D97-AF65-F5344CB8AC3E}">
        <p14:creationId xmlns:p14="http://schemas.microsoft.com/office/powerpoint/2010/main" val="438540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20175" cy="836613"/>
          </a:xfrm>
        </p:spPr>
        <p:txBody>
          <a:bodyPr/>
          <a:lstStyle/>
          <a:p>
            <a:pPr>
              <a:defRPr/>
            </a:pPr>
            <a:r>
              <a:rPr lang="en-US" sz="4000" dirty="0" smtClean="0">
                <a:effectLst>
                  <a:outerShdw blurRad="38100" dist="38100" dir="2700000" algn="tl">
                    <a:srgbClr val="000000">
                      <a:alpha val="43137"/>
                    </a:srgbClr>
                  </a:outerShdw>
                </a:effectLst>
                <a:latin typeface="Century Gothic" pitchFamily="34" charset="0"/>
              </a:rPr>
              <a:t>Allegations of Abuse or Neglect</a:t>
            </a:r>
            <a:endParaRPr lang="en-US" sz="4000" dirty="0">
              <a:effectLst>
                <a:outerShdw blurRad="38100" dist="38100" dir="2700000" algn="tl">
                  <a:srgbClr val="000000">
                    <a:alpha val="43137"/>
                  </a:srgbClr>
                </a:outerShdw>
              </a:effectLst>
              <a:latin typeface="Century Gothic" pitchFamily="34" charset="0"/>
            </a:endParaRPr>
          </a:p>
        </p:txBody>
      </p:sp>
      <p:sp>
        <p:nvSpPr>
          <p:cNvPr id="17411" name="Content Placeholder 2"/>
          <p:cNvSpPr>
            <a:spLocks noGrp="1"/>
          </p:cNvSpPr>
          <p:nvPr>
            <p:ph idx="1"/>
          </p:nvPr>
        </p:nvSpPr>
        <p:spPr>
          <a:xfrm>
            <a:off x="327025" y="1219578"/>
            <a:ext cx="8816975" cy="3750141"/>
          </a:xfrm>
        </p:spPr>
        <p:txBody>
          <a:bodyPr/>
          <a:lstStyle/>
          <a:p>
            <a:pPr marL="457200" lvl="1" indent="0">
              <a:buNone/>
            </a:pPr>
            <a:endParaRPr lang="en-US" sz="2400" dirty="0" smtClean="0">
              <a:latin typeface="Century Gothic" pitchFamily="34" charset="0"/>
            </a:endParaRPr>
          </a:p>
          <a:p>
            <a:pPr marL="0" indent="0">
              <a:buNone/>
            </a:pPr>
            <a:endParaRPr lang="en-US" sz="2800" dirty="0">
              <a:latin typeface="Century Gothic" pitchFamily="34" charset="0"/>
            </a:endParaRPr>
          </a:p>
        </p:txBody>
      </p:sp>
      <p:sp>
        <p:nvSpPr>
          <p:cNvPr id="1741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smtClean="0">
                <a:latin typeface="Century Gothic" pitchFamily="34" charset="0"/>
              </a:rPr>
              <a:t>Serving Juveniles While Protecting Communities</a:t>
            </a:r>
          </a:p>
        </p:txBody>
      </p:sp>
      <p:sp>
        <p:nvSpPr>
          <p:cNvPr id="1741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99D11BD-515F-43C1-BC6B-02EA3B48A5B6}" type="slidenum">
              <a:rPr lang="en-US" smtClean="0">
                <a:latin typeface="Century Gothic" pitchFamily="34" charset="0"/>
              </a:rPr>
              <a:pPr eaLnBrk="1" hangingPunct="1"/>
              <a:t>4</a:t>
            </a:fld>
            <a:endParaRPr lang="en-US" dirty="0" smtClean="0">
              <a:latin typeface="Century Gothic" pitchFamily="34" charset="0"/>
            </a:endParaRPr>
          </a:p>
        </p:txBody>
      </p:sp>
      <p:sp>
        <p:nvSpPr>
          <p:cNvPr id="4" name="Rectangle 3"/>
          <p:cNvSpPr/>
          <p:nvPr/>
        </p:nvSpPr>
        <p:spPr>
          <a:xfrm>
            <a:off x="495300" y="1352550"/>
            <a:ext cx="8058150" cy="3970318"/>
          </a:xfrm>
          <a:prstGeom prst="rect">
            <a:avLst/>
          </a:prstGeom>
        </p:spPr>
        <p:txBody>
          <a:bodyPr wrap="square">
            <a:spAutoFit/>
          </a:bodyPr>
          <a:lstStyle/>
          <a:p>
            <a:r>
              <a:rPr lang="en-US" sz="2800" dirty="0">
                <a:latin typeface="Century Gothic" pitchFamily="34" charset="0"/>
              </a:rPr>
              <a:t>If a runaway alleges abuse or neglect, the holding state ICJ office contacts the home/demanding state ICJ office</a:t>
            </a:r>
          </a:p>
          <a:p>
            <a:endParaRPr lang="en-US" sz="2800" dirty="0" smtClean="0">
              <a:latin typeface="Century Gothic" pitchFamily="34" charset="0"/>
            </a:endParaRPr>
          </a:p>
          <a:p>
            <a:endParaRPr lang="en-US" sz="2800" dirty="0">
              <a:latin typeface="Century Gothic" pitchFamily="34" charset="0"/>
            </a:endParaRPr>
          </a:p>
          <a:p>
            <a:r>
              <a:rPr lang="en-US" sz="2800" dirty="0">
                <a:latin typeface="Century Gothic" pitchFamily="34" charset="0"/>
              </a:rPr>
              <a:t>If the juvenile is not returning to a </a:t>
            </a:r>
            <a:r>
              <a:rPr lang="en-US" sz="2800">
                <a:latin typeface="Century Gothic" pitchFamily="34" charset="0"/>
              </a:rPr>
              <a:t>parent </a:t>
            </a:r>
            <a:r>
              <a:rPr lang="en-US" sz="2800" smtClean="0">
                <a:latin typeface="Century Gothic" pitchFamily="34" charset="0"/>
              </a:rPr>
              <a:t>or </a:t>
            </a:r>
            <a:r>
              <a:rPr lang="en-US" sz="2800" dirty="0">
                <a:latin typeface="Century Gothic" pitchFamily="34" charset="0"/>
              </a:rPr>
              <a:t>legal guardian, the court or appropriate authority in the home/demanding state court initiates the requisition process</a:t>
            </a:r>
          </a:p>
        </p:txBody>
      </p:sp>
    </p:spTree>
    <p:extLst>
      <p:ext uri="{BB962C8B-B14F-4D97-AF65-F5344CB8AC3E}">
        <p14:creationId xmlns:p14="http://schemas.microsoft.com/office/powerpoint/2010/main" val="2135175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dirty="0" smtClean="0"/>
              <a:t>Serving Juveniles While Protecting Communities</a:t>
            </a:r>
            <a:endParaRPr lang="en-US" dirty="0"/>
          </a:p>
        </p:txBody>
      </p:sp>
      <p:sp>
        <p:nvSpPr>
          <p:cNvPr id="5" name="Slide Number Placeholder 4"/>
          <p:cNvSpPr>
            <a:spLocks noGrp="1"/>
          </p:cNvSpPr>
          <p:nvPr>
            <p:ph type="sldNum" sz="quarter" idx="12"/>
          </p:nvPr>
        </p:nvSpPr>
        <p:spPr/>
        <p:txBody>
          <a:bodyPr/>
          <a:lstStyle/>
          <a:p>
            <a:pPr>
              <a:defRPr/>
            </a:pPr>
            <a:fld id="{21934F57-1E84-4C96-BFE3-F319B100FCCD}" type="slidenum">
              <a:rPr lang="en-US" smtClean="0"/>
              <a:pPr>
                <a:defRPr/>
              </a:pPr>
              <a:t>5</a:t>
            </a:fld>
            <a:endParaRPr lang="en-US" dirty="0"/>
          </a:p>
        </p:txBody>
      </p:sp>
      <p:sp>
        <p:nvSpPr>
          <p:cNvPr id="7" name="Content Placeholder 2"/>
          <p:cNvSpPr txBox="1">
            <a:spLocks/>
          </p:cNvSpPr>
          <p:nvPr/>
        </p:nvSpPr>
        <p:spPr bwMode="auto">
          <a:xfrm>
            <a:off x="0" y="1905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SzPct val="100000"/>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0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9pPr>
          </a:lstStyle>
          <a:p>
            <a:pPr marL="0" indent="0" algn="ctr">
              <a:lnSpc>
                <a:spcPct val="150000"/>
              </a:lnSpc>
              <a:buNone/>
            </a:pPr>
            <a:r>
              <a:rPr lang="en-US" sz="4000" dirty="0">
                <a:latin typeface="Century Gothic" pitchFamily="34" charset="0"/>
              </a:rPr>
              <a:t>Runaway Scenario </a:t>
            </a:r>
            <a:r>
              <a:rPr lang="en-US" sz="4000" dirty="0" smtClean="0">
                <a:latin typeface="Century Gothic" pitchFamily="34" charset="0"/>
              </a:rPr>
              <a:t>Breakouts</a:t>
            </a:r>
            <a:endParaRPr lang="en-US" sz="4000" i="1" dirty="0">
              <a:latin typeface="Century Gothic" pitchFamily="34" charset="0"/>
            </a:endParaRPr>
          </a:p>
          <a:p>
            <a:endParaRPr lang="en-US" sz="2400" dirty="0" smtClean="0">
              <a:latin typeface="Century Gothic" pitchFamily="34" charset="0"/>
            </a:endParaRPr>
          </a:p>
          <a:p>
            <a:pPr marL="457200" lvl="1" indent="0">
              <a:buFontTx/>
              <a:buNone/>
            </a:pPr>
            <a:endParaRPr lang="en-US" sz="2400" dirty="0">
              <a:latin typeface="Century Gothic" pitchFamily="34" charset="0"/>
            </a:endParaRPr>
          </a:p>
        </p:txBody>
      </p:sp>
      <p:sp>
        <p:nvSpPr>
          <p:cNvPr id="6" name="Content Placeholder 2"/>
          <p:cNvSpPr>
            <a:spLocks noGrp="1"/>
          </p:cNvSpPr>
          <p:nvPr>
            <p:ph idx="1"/>
          </p:nvPr>
        </p:nvSpPr>
        <p:spPr>
          <a:xfrm>
            <a:off x="228600" y="971550"/>
            <a:ext cx="8620125" cy="5105400"/>
          </a:xfrm>
        </p:spPr>
        <p:txBody>
          <a:bodyPr>
            <a:normAutofit/>
          </a:bodyPr>
          <a:lstStyle/>
          <a:p>
            <a:pPr>
              <a:defRPr/>
            </a:pPr>
            <a:endParaRPr lang="en-US" sz="3200" dirty="0">
              <a:solidFill>
                <a:schemeClr val="tx2">
                  <a:lumMod val="50000"/>
                </a:schemeClr>
              </a:solidFill>
              <a:latin typeface="Century Gothic" panose="020B0502020202020204" pitchFamily="34" charset="0"/>
            </a:endParaRPr>
          </a:p>
          <a:p>
            <a:pPr lvl="1">
              <a:defRPr/>
            </a:pPr>
            <a:endParaRPr lang="en-US" sz="3200" dirty="0">
              <a:latin typeface="Century Gothic" panose="020B0502020202020204" pitchFamily="34" charset="0"/>
            </a:endParaRPr>
          </a:p>
          <a:p>
            <a:pPr lvl="1">
              <a:defRPr/>
            </a:pPr>
            <a:endParaRPr lang="en-US" sz="3200" dirty="0">
              <a:latin typeface="Century Gothic" panose="020B0502020202020204" pitchFamily="34" charset="0"/>
            </a:endParaRPr>
          </a:p>
          <a:p>
            <a:pPr lvl="1">
              <a:defRPr/>
            </a:pPr>
            <a:endParaRPr lang="en-US" sz="3200" dirty="0">
              <a:latin typeface="Century Gothic" panose="020B0502020202020204" pitchFamily="34" charset="0"/>
            </a:endParaRPr>
          </a:p>
          <a:p>
            <a:pPr lvl="1">
              <a:defRPr/>
            </a:pPr>
            <a:endParaRPr lang="en-US" sz="3200" dirty="0">
              <a:latin typeface="Century Gothic" panose="020B0502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17304636"/>
              </p:ext>
            </p:extLst>
          </p:nvPr>
        </p:nvGraphicFramePr>
        <p:xfrm>
          <a:off x="561975" y="1555750"/>
          <a:ext cx="8020050" cy="2820408"/>
        </p:xfrm>
        <a:graphic>
          <a:graphicData uri="http://schemas.openxmlformats.org/drawingml/2006/table">
            <a:tbl>
              <a:tblPr firstRow="1">
                <a:tableStyleId>{2D5ABB26-0587-4C30-8999-92F81FD0307C}</a:tableStyleId>
              </a:tblPr>
              <a:tblGrid>
                <a:gridCol w="1285875"/>
                <a:gridCol w="4060825"/>
                <a:gridCol w="2673350"/>
              </a:tblGrid>
              <a:tr h="478947">
                <a:tc>
                  <a:txBody>
                    <a:bodyPr/>
                    <a:lstStyle/>
                    <a:p>
                      <a:pPr algn="ctr"/>
                      <a:r>
                        <a:rPr lang="en-US" sz="2800" b="1" cap="none" spc="0" dirty="0" smtClean="0">
                          <a:ln>
                            <a:noFill/>
                          </a:ln>
                          <a:effectLst/>
                          <a:latin typeface="Century Gothic" panose="020B0502020202020204" pitchFamily="34" charset="0"/>
                        </a:rPr>
                        <a:t>Group</a:t>
                      </a:r>
                      <a:endParaRPr lang="en-US" sz="2800" b="1" cap="none" spc="0" dirty="0">
                        <a:ln>
                          <a:noFill/>
                        </a:ln>
                        <a:solidFill>
                          <a:schemeClr val="tx1"/>
                        </a:solidFill>
                        <a:effectLst/>
                        <a:latin typeface="Century Gothic" panose="020B0502020202020204" pitchFamily="34" charset="0"/>
                      </a:endParaRPr>
                    </a:p>
                  </a:txBody>
                  <a:tcP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cap="none" spc="0" dirty="0" smtClean="0">
                          <a:ln>
                            <a:noFill/>
                          </a:ln>
                          <a:effectLst/>
                          <a:latin typeface="Century Gothic" panose="020B0502020202020204" pitchFamily="34" charset="0"/>
                        </a:rPr>
                        <a:t>Leader</a:t>
                      </a:r>
                      <a:endParaRPr lang="en-US" sz="2800" b="1" cap="none" spc="0" dirty="0">
                        <a:ln>
                          <a:noFill/>
                        </a:ln>
                        <a:solidFill>
                          <a:schemeClr val="tx1"/>
                        </a:solidFill>
                        <a:effectLst/>
                        <a:latin typeface="Century Gothic" panose="020B0502020202020204" pitchFamily="34" charset="0"/>
                      </a:endParaRPr>
                    </a:p>
                  </a:txBody>
                  <a:tcP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cap="none" spc="0" dirty="0" smtClean="0">
                          <a:ln>
                            <a:noFill/>
                          </a:ln>
                          <a:effectLst/>
                          <a:latin typeface="Century Gothic" panose="020B0502020202020204" pitchFamily="34" charset="0"/>
                        </a:rPr>
                        <a:t>Room</a:t>
                      </a:r>
                    </a:p>
                  </a:txBody>
                  <a:tcP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5598">
                <a:tc>
                  <a:txBody>
                    <a:bodyPr/>
                    <a:lstStyle/>
                    <a:p>
                      <a:pPr algn="ctr"/>
                      <a:r>
                        <a:rPr lang="en-US" sz="2400" cap="none" spc="0" dirty="0" smtClean="0">
                          <a:ln>
                            <a:noFill/>
                          </a:ln>
                          <a:effectLst/>
                          <a:latin typeface="Century Gothic" panose="020B0502020202020204" pitchFamily="34" charset="0"/>
                        </a:rPr>
                        <a:t>1</a:t>
                      </a:r>
                      <a:endParaRPr lang="en-US" sz="2400" b="0" cap="none" spc="0" dirty="0">
                        <a:ln>
                          <a:noFill/>
                        </a:ln>
                        <a:solidFill>
                          <a:schemeClr val="tx1"/>
                        </a:solidFill>
                        <a:effectLst/>
                        <a:latin typeface="Century Gothic" panose="020B0502020202020204" pitchFamily="34" charset="0"/>
                      </a:endParaRPr>
                    </a:p>
                  </a:txBody>
                  <a:tcPr>
                    <a:lnT w="12700" cap="flat" cmpd="sng" algn="ctr">
                      <a:solidFill>
                        <a:schemeClr val="tx1"/>
                      </a:solidFill>
                      <a:prstDash val="solid"/>
                      <a:round/>
                      <a:headEnd type="none" w="med" len="med"/>
                      <a:tailEnd type="none" w="med" len="med"/>
                    </a:lnT>
                  </a:tcPr>
                </a:tc>
                <a:tc>
                  <a:txBody>
                    <a:bodyPr/>
                    <a:lstStyle/>
                    <a:p>
                      <a:pPr algn="l"/>
                      <a:r>
                        <a:rPr lang="en-US" sz="2400" cap="none" spc="0" dirty="0" smtClean="0">
                          <a:ln>
                            <a:noFill/>
                          </a:ln>
                          <a:effectLst/>
                          <a:latin typeface="Century Gothic" panose="020B0502020202020204" pitchFamily="34" charset="0"/>
                        </a:rPr>
                        <a:t>Jean Hall</a:t>
                      </a:r>
                      <a:endParaRPr lang="en-US" sz="2400" b="0" cap="none" spc="0" dirty="0">
                        <a:ln>
                          <a:noFill/>
                        </a:ln>
                        <a:solidFill>
                          <a:schemeClr val="tx1"/>
                        </a:solidFill>
                        <a:effectLst/>
                        <a:latin typeface="Century Gothic" panose="020B0502020202020204" pitchFamily="34" charset="0"/>
                      </a:endParaRPr>
                    </a:p>
                  </a:txBody>
                  <a:tcPr>
                    <a:lnT w="12700" cap="flat" cmpd="sng" algn="ctr">
                      <a:solidFill>
                        <a:schemeClr val="tx1"/>
                      </a:solidFill>
                      <a:prstDash val="solid"/>
                      <a:round/>
                      <a:headEnd type="none" w="med" len="med"/>
                      <a:tailEnd type="none" w="med" len="med"/>
                    </a:lnT>
                  </a:tcPr>
                </a:tc>
                <a:tc>
                  <a:txBody>
                    <a:bodyPr/>
                    <a:lstStyle/>
                    <a:p>
                      <a:pPr algn="l"/>
                      <a:r>
                        <a:rPr lang="en-US" sz="2400" cap="none" spc="0" dirty="0" smtClean="0">
                          <a:ln>
                            <a:noFill/>
                          </a:ln>
                          <a:effectLst/>
                          <a:latin typeface="Century Gothic" panose="020B0502020202020204" pitchFamily="34" charset="0"/>
                        </a:rPr>
                        <a:t>Abbey</a:t>
                      </a:r>
                      <a:r>
                        <a:rPr lang="en-US" sz="2400" cap="none" spc="0" baseline="0" dirty="0" smtClean="0">
                          <a:ln>
                            <a:noFill/>
                          </a:ln>
                          <a:effectLst/>
                          <a:latin typeface="Century Gothic" panose="020B0502020202020204" pitchFamily="34" charset="0"/>
                        </a:rPr>
                        <a:t> North</a:t>
                      </a:r>
                      <a:endParaRPr lang="en-US" sz="2400" b="0" cap="none" spc="0" dirty="0">
                        <a:ln>
                          <a:noFill/>
                        </a:ln>
                        <a:solidFill>
                          <a:schemeClr val="tx1"/>
                        </a:solidFill>
                        <a:effectLst/>
                        <a:latin typeface="Century Gothic" panose="020B0502020202020204" pitchFamily="34" charset="0"/>
                      </a:endParaRPr>
                    </a:p>
                  </a:txBody>
                  <a:tcPr>
                    <a:lnT w="12700" cap="flat" cmpd="sng" algn="ctr">
                      <a:solidFill>
                        <a:schemeClr val="tx1"/>
                      </a:solidFill>
                      <a:prstDash val="solid"/>
                      <a:round/>
                      <a:headEnd type="none" w="med" len="med"/>
                      <a:tailEnd type="none" w="med" len="med"/>
                    </a:lnT>
                  </a:tcPr>
                </a:tc>
              </a:tr>
              <a:tr h="850442">
                <a:tc>
                  <a:txBody>
                    <a:bodyPr/>
                    <a:lstStyle/>
                    <a:p>
                      <a:pPr algn="ctr"/>
                      <a:r>
                        <a:rPr lang="en-US" sz="2400" cap="none" spc="0" dirty="0" smtClean="0">
                          <a:ln>
                            <a:noFill/>
                          </a:ln>
                          <a:effectLst/>
                          <a:latin typeface="Century Gothic" panose="020B0502020202020204" pitchFamily="34" charset="0"/>
                        </a:rPr>
                        <a:t>2</a:t>
                      </a:r>
                      <a:endParaRPr lang="en-US" sz="2400" b="0" cap="none" spc="0" dirty="0">
                        <a:ln>
                          <a:noFill/>
                        </a:ln>
                        <a:solidFill>
                          <a:schemeClr val="tx1"/>
                        </a:solidFill>
                        <a:effectLst/>
                        <a:latin typeface="Century Gothic" panose="020B0502020202020204" pitchFamily="34" charset="0"/>
                      </a:endParaRPr>
                    </a:p>
                  </a:txBody>
                  <a:tcPr/>
                </a:tc>
                <a:tc>
                  <a:txBody>
                    <a:bodyPr/>
                    <a:lstStyle/>
                    <a:p>
                      <a:pPr algn="l"/>
                      <a:r>
                        <a:rPr lang="en-US" sz="2400" cap="none" spc="0" dirty="0" smtClean="0">
                          <a:ln>
                            <a:noFill/>
                          </a:ln>
                          <a:effectLst/>
                          <a:latin typeface="Century Gothic" panose="020B0502020202020204" pitchFamily="34" charset="0"/>
                        </a:rPr>
                        <a:t>Maria</a:t>
                      </a:r>
                      <a:r>
                        <a:rPr lang="en-US" sz="2400" cap="none" spc="0" baseline="0" dirty="0" smtClean="0">
                          <a:ln>
                            <a:noFill/>
                          </a:ln>
                          <a:effectLst/>
                          <a:latin typeface="Century Gothic" panose="020B0502020202020204" pitchFamily="34" charset="0"/>
                        </a:rPr>
                        <a:t> </a:t>
                      </a:r>
                      <a:r>
                        <a:rPr lang="en-US" sz="2400" cap="none" spc="0" baseline="0" dirty="0" err="1" smtClean="0">
                          <a:ln>
                            <a:noFill/>
                          </a:ln>
                          <a:effectLst/>
                          <a:latin typeface="Century Gothic" panose="020B0502020202020204" pitchFamily="34" charset="0"/>
                        </a:rPr>
                        <a:t>Genca</a:t>
                      </a:r>
                      <a:endParaRPr lang="en-US" sz="2400" cap="none" spc="0" baseline="0" dirty="0" smtClean="0">
                        <a:ln>
                          <a:noFill/>
                        </a:ln>
                        <a:effectLst/>
                        <a:latin typeface="Century Gothic" panose="020B0502020202020204" pitchFamily="34" charset="0"/>
                      </a:endParaRPr>
                    </a:p>
                    <a:p>
                      <a:pPr algn="l"/>
                      <a:r>
                        <a:rPr lang="en-US" sz="2400" cap="none" spc="0" baseline="0" dirty="0" smtClean="0">
                          <a:ln>
                            <a:noFill/>
                          </a:ln>
                          <a:effectLst/>
                          <a:latin typeface="Century Gothic" panose="020B0502020202020204" pitchFamily="34" charset="0"/>
                        </a:rPr>
                        <a:t>JoAnn Niksa</a:t>
                      </a:r>
                      <a:endParaRPr lang="en-US" sz="2400" b="0" cap="none" spc="0" dirty="0">
                        <a:ln>
                          <a:noFill/>
                        </a:ln>
                        <a:solidFill>
                          <a:schemeClr val="tx1"/>
                        </a:solidFill>
                        <a:effectLst/>
                        <a:latin typeface="Century Gothic" panose="020B0502020202020204" pitchFamily="34" charset="0"/>
                      </a:endParaRPr>
                    </a:p>
                  </a:txBody>
                  <a:tcPr/>
                </a:tc>
                <a:tc>
                  <a:txBody>
                    <a:bodyPr/>
                    <a:lstStyle/>
                    <a:p>
                      <a:pPr algn="l"/>
                      <a:r>
                        <a:rPr lang="en-US" sz="2400" cap="none" spc="0" dirty="0" smtClean="0">
                          <a:ln>
                            <a:noFill/>
                          </a:ln>
                          <a:effectLst/>
                          <a:latin typeface="Century Gothic" panose="020B0502020202020204" pitchFamily="34" charset="0"/>
                        </a:rPr>
                        <a:t>Colonnade</a:t>
                      </a:r>
                      <a:endParaRPr lang="en-US" sz="2400" b="0" cap="none" spc="0" dirty="0">
                        <a:ln>
                          <a:noFill/>
                        </a:ln>
                        <a:solidFill>
                          <a:schemeClr val="tx1"/>
                        </a:solidFill>
                        <a:effectLst/>
                        <a:latin typeface="Century Gothic" panose="020B0502020202020204" pitchFamily="34" charset="0"/>
                      </a:endParaRPr>
                    </a:p>
                  </a:txBody>
                  <a:tcPr/>
                </a:tc>
              </a:tr>
              <a:tr h="480610">
                <a:tc>
                  <a:txBody>
                    <a:bodyPr/>
                    <a:lstStyle/>
                    <a:p>
                      <a:pPr algn="ctr"/>
                      <a:r>
                        <a:rPr lang="en-US" sz="2400" cap="none" spc="0" dirty="0" smtClean="0">
                          <a:ln>
                            <a:noFill/>
                          </a:ln>
                          <a:effectLst/>
                          <a:latin typeface="Century Gothic" panose="020B0502020202020204" pitchFamily="34" charset="0"/>
                        </a:rPr>
                        <a:t>3</a:t>
                      </a:r>
                      <a:endParaRPr lang="en-US" sz="2400" b="0" cap="none" spc="0" dirty="0">
                        <a:ln>
                          <a:noFill/>
                        </a:ln>
                        <a:solidFill>
                          <a:schemeClr val="tx1"/>
                        </a:solidFill>
                        <a:effectLst/>
                        <a:latin typeface="Century Gothic" panose="020B0502020202020204" pitchFamily="34" charset="0"/>
                      </a:endParaRPr>
                    </a:p>
                  </a:txBody>
                  <a:tcPr/>
                </a:tc>
                <a:tc>
                  <a:txBody>
                    <a:bodyPr/>
                    <a:lstStyle/>
                    <a:p>
                      <a:pPr algn="l"/>
                      <a:r>
                        <a:rPr lang="en-US" sz="2400" cap="none" spc="0" dirty="0" smtClean="0">
                          <a:ln>
                            <a:noFill/>
                          </a:ln>
                          <a:effectLst/>
                          <a:latin typeface="Century Gothic" panose="020B0502020202020204" pitchFamily="34" charset="0"/>
                        </a:rPr>
                        <a:t>Pat</a:t>
                      </a:r>
                      <a:r>
                        <a:rPr lang="en-US" sz="2400" cap="none" spc="0" baseline="0" dirty="0" smtClean="0">
                          <a:ln>
                            <a:noFill/>
                          </a:ln>
                          <a:effectLst/>
                          <a:latin typeface="Century Gothic" panose="020B0502020202020204" pitchFamily="34" charset="0"/>
                        </a:rPr>
                        <a:t> </a:t>
                      </a:r>
                      <a:r>
                        <a:rPr lang="en-US" sz="2400" cap="none" spc="0" baseline="0" dirty="0" err="1" smtClean="0">
                          <a:ln>
                            <a:noFill/>
                          </a:ln>
                          <a:effectLst/>
                          <a:latin typeface="Century Gothic" panose="020B0502020202020204" pitchFamily="34" charset="0"/>
                        </a:rPr>
                        <a:t>Pendergast</a:t>
                      </a:r>
                      <a:endParaRPr lang="en-US" sz="2400" b="0" cap="none" spc="0" dirty="0">
                        <a:ln>
                          <a:noFill/>
                        </a:ln>
                        <a:solidFill>
                          <a:schemeClr val="tx1"/>
                        </a:solidFill>
                        <a:effectLst/>
                        <a:latin typeface="Century Gothic" panose="020B0502020202020204" pitchFamily="34" charset="0"/>
                      </a:endParaRPr>
                    </a:p>
                  </a:txBody>
                  <a:tcPr/>
                </a:tc>
                <a:tc>
                  <a:txBody>
                    <a:bodyPr/>
                    <a:lstStyle/>
                    <a:p>
                      <a:pPr algn="l"/>
                      <a:r>
                        <a:rPr lang="en-US" sz="2400" cap="none" spc="0" dirty="0" smtClean="0">
                          <a:ln>
                            <a:noFill/>
                          </a:ln>
                          <a:effectLst/>
                          <a:latin typeface="Century Gothic" panose="020B0502020202020204" pitchFamily="34" charset="0"/>
                        </a:rPr>
                        <a:t>Cavetto</a:t>
                      </a:r>
                      <a:endParaRPr lang="en-US" sz="2400" b="0" cap="none" spc="0" dirty="0">
                        <a:ln>
                          <a:noFill/>
                        </a:ln>
                        <a:solidFill>
                          <a:schemeClr val="tx1"/>
                        </a:solidFill>
                        <a:effectLst/>
                        <a:latin typeface="Century Gothic" panose="020B0502020202020204" pitchFamily="34" charset="0"/>
                      </a:endParaRPr>
                    </a:p>
                  </a:txBody>
                  <a:tcPr/>
                </a:tc>
              </a:tr>
              <a:tr h="485598">
                <a:tc>
                  <a:txBody>
                    <a:bodyPr/>
                    <a:lstStyle/>
                    <a:p>
                      <a:pPr algn="ctr"/>
                      <a:r>
                        <a:rPr lang="en-US" sz="2400" cap="none" spc="0" dirty="0" smtClean="0">
                          <a:ln>
                            <a:noFill/>
                          </a:ln>
                          <a:effectLst/>
                          <a:latin typeface="Century Gothic" panose="020B0502020202020204" pitchFamily="34" charset="0"/>
                        </a:rPr>
                        <a:t>4</a:t>
                      </a:r>
                      <a:endParaRPr lang="en-US" sz="2400" b="0" cap="none" spc="0" dirty="0">
                        <a:ln>
                          <a:noFill/>
                        </a:ln>
                        <a:solidFill>
                          <a:schemeClr val="tx1"/>
                        </a:solidFill>
                        <a:effectLst/>
                        <a:latin typeface="Century Gothic" panose="020B0502020202020204" pitchFamily="34" charset="0"/>
                      </a:endParaRPr>
                    </a:p>
                  </a:txBody>
                  <a:tcPr/>
                </a:tc>
                <a:tc>
                  <a:txBody>
                    <a:bodyPr/>
                    <a:lstStyle/>
                    <a:p>
                      <a:pPr algn="l"/>
                      <a:r>
                        <a:rPr lang="en-US" sz="2400" cap="none" spc="0" dirty="0" smtClean="0">
                          <a:ln>
                            <a:noFill/>
                          </a:ln>
                          <a:effectLst/>
                          <a:latin typeface="Century Gothic" panose="020B0502020202020204" pitchFamily="34" charset="0"/>
                        </a:rPr>
                        <a:t>Maureen </a:t>
                      </a:r>
                      <a:r>
                        <a:rPr lang="en-US" sz="2400" cap="none" spc="0" dirty="0" err="1" smtClean="0">
                          <a:ln>
                            <a:noFill/>
                          </a:ln>
                          <a:effectLst/>
                          <a:latin typeface="Century Gothic" panose="020B0502020202020204" pitchFamily="34" charset="0"/>
                        </a:rPr>
                        <a:t>Blaha</a:t>
                      </a:r>
                      <a:endParaRPr lang="en-US" sz="2400" b="0" cap="none" spc="0" dirty="0">
                        <a:ln>
                          <a:noFill/>
                        </a:ln>
                        <a:solidFill>
                          <a:schemeClr val="tx1"/>
                        </a:solidFill>
                        <a:effectLst/>
                        <a:latin typeface="Century Gothic" panose="020B0502020202020204" pitchFamily="34" charset="0"/>
                      </a:endParaRPr>
                    </a:p>
                  </a:txBody>
                  <a:tcPr/>
                </a:tc>
                <a:tc>
                  <a:txBody>
                    <a:bodyPr/>
                    <a:lstStyle/>
                    <a:p>
                      <a:pPr algn="l"/>
                      <a:r>
                        <a:rPr lang="en-US" sz="2400" cap="none" spc="0" dirty="0" smtClean="0">
                          <a:ln>
                            <a:noFill/>
                          </a:ln>
                          <a:effectLst/>
                          <a:latin typeface="Century Gothic" panose="020B0502020202020204" pitchFamily="34" charset="0"/>
                        </a:rPr>
                        <a:t>Campanile </a:t>
                      </a:r>
                      <a:endParaRPr lang="en-US" sz="2400" b="0" cap="none" spc="0" dirty="0">
                        <a:ln>
                          <a:noFill/>
                        </a:ln>
                        <a:solidFill>
                          <a:schemeClr val="tx1"/>
                        </a:solidFill>
                        <a:effectLst/>
                        <a:latin typeface="Century Gothic" panose="020B0502020202020204" pitchFamily="34" charset="0"/>
                      </a:endParaRPr>
                    </a:p>
                  </a:txBody>
                  <a:tcPr/>
                </a:tc>
              </a:tr>
            </a:tbl>
          </a:graphicData>
        </a:graphic>
      </p:graphicFrame>
      <p:sp>
        <p:nvSpPr>
          <p:cNvPr id="8" name="TextBox 7"/>
          <p:cNvSpPr txBox="1"/>
          <p:nvPr/>
        </p:nvSpPr>
        <p:spPr>
          <a:xfrm>
            <a:off x="1657350" y="5010150"/>
            <a:ext cx="6019800" cy="400110"/>
          </a:xfrm>
          <a:prstGeom prst="rect">
            <a:avLst/>
          </a:prstGeom>
          <a:noFill/>
        </p:spPr>
        <p:txBody>
          <a:bodyPr wrap="square" rtlCol="0">
            <a:spAutoFit/>
          </a:bodyPr>
          <a:lstStyle/>
          <a:p>
            <a:pPr algn="ctr"/>
            <a:r>
              <a:rPr lang="en-US" sz="2000" b="1" dirty="0" smtClean="0">
                <a:latin typeface="Century Gothic" panose="020B0502020202020204" pitchFamily="34" charset="0"/>
              </a:rPr>
              <a:t>Please return to Abbey South at 11:00 AM</a:t>
            </a:r>
            <a:endParaRPr lang="en-US" sz="2000" b="1" dirty="0">
              <a:latin typeface="Century Gothic" panose="020B0502020202020204" pitchFamily="34" charset="0"/>
            </a:endParaRPr>
          </a:p>
        </p:txBody>
      </p:sp>
    </p:spTree>
    <p:extLst>
      <p:ext uri="{BB962C8B-B14F-4D97-AF65-F5344CB8AC3E}">
        <p14:creationId xmlns:p14="http://schemas.microsoft.com/office/powerpoint/2010/main" val="361069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 y="219456"/>
            <a:ext cx="8887968" cy="1143000"/>
          </a:xfrm>
        </p:spPr>
        <p:txBody>
          <a:bodyPr anchor="t"/>
          <a:lstStyle/>
          <a:p>
            <a:r>
              <a:rPr lang="en-US" sz="4000" dirty="0" smtClean="0">
                <a:effectLst>
                  <a:outerShdw blurRad="38100" dist="38100" dir="2700000" algn="tl">
                    <a:srgbClr val="000000">
                      <a:alpha val="43137"/>
                    </a:srgbClr>
                  </a:outerShdw>
                </a:effectLst>
                <a:latin typeface="Century Gothic" pitchFamily="34" charset="0"/>
              </a:rPr>
              <a:t>Scenario 1</a:t>
            </a:r>
            <a:endParaRPr lang="en-US" sz="4000" dirty="0">
              <a:effectLst>
                <a:outerShdw blurRad="38100" dist="38100" dir="2700000" algn="tl">
                  <a:srgbClr val="000000">
                    <a:alpha val="43137"/>
                  </a:srgbClr>
                </a:outerShdw>
              </a:effectLst>
              <a:latin typeface="Century Gothic" pitchFamily="34" charset="0"/>
            </a:endParaRPr>
          </a:p>
        </p:txBody>
      </p:sp>
      <p:sp>
        <p:nvSpPr>
          <p:cNvPr id="7" name="Footer Placeholder 6"/>
          <p:cNvSpPr>
            <a:spLocks noGrp="1"/>
          </p:cNvSpPr>
          <p:nvPr>
            <p:ph type="ftr" sz="quarter" idx="11"/>
          </p:nvPr>
        </p:nvSpPr>
        <p:spPr/>
        <p:txBody>
          <a:bodyPr/>
          <a:lstStyle/>
          <a:p>
            <a:pPr>
              <a:defRPr/>
            </a:pPr>
            <a:r>
              <a:rPr lang="en-US" dirty="0" smtClean="0"/>
              <a:t>Serving Juveniles While Protecting Communities</a:t>
            </a:r>
            <a:endParaRPr lang="en-US" dirty="0"/>
          </a:p>
        </p:txBody>
      </p:sp>
      <p:sp>
        <p:nvSpPr>
          <p:cNvPr id="8" name="Slide Number Placeholder 7"/>
          <p:cNvSpPr>
            <a:spLocks noGrp="1"/>
          </p:cNvSpPr>
          <p:nvPr>
            <p:ph type="sldNum" sz="quarter" idx="12"/>
          </p:nvPr>
        </p:nvSpPr>
        <p:spPr/>
        <p:txBody>
          <a:bodyPr/>
          <a:lstStyle/>
          <a:p>
            <a:pPr>
              <a:defRPr/>
            </a:pPr>
            <a:fld id="{9F6195A5-D3E2-4456-A7FB-2CF1D1F5C3FC}" type="slidenum">
              <a:rPr lang="en-US" smtClean="0"/>
              <a:pPr>
                <a:defRPr/>
              </a:pPr>
              <a:t>6</a:t>
            </a:fld>
            <a:endParaRPr lang="en-US" dirty="0"/>
          </a:p>
        </p:txBody>
      </p:sp>
      <p:sp>
        <p:nvSpPr>
          <p:cNvPr id="12" name="TextBox 11"/>
          <p:cNvSpPr txBox="1"/>
          <p:nvPr/>
        </p:nvSpPr>
        <p:spPr>
          <a:xfrm>
            <a:off x="318621" y="1079823"/>
            <a:ext cx="8478538" cy="4401205"/>
          </a:xfrm>
          <a:prstGeom prst="rect">
            <a:avLst/>
          </a:prstGeom>
          <a:noFill/>
        </p:spPr>
        <p:txBody>
          <a:bodyPr wrap="square" rtlCol="0">
            <a:spAutoFit/>
          </a:bodyPr>
          <a:lstStyle/>
          <a:p>
            <a:pPr marL="457200" indent="-457200">
              <a:buFont typeface="Arial" pitchFamily="34" charset="0"/>
              <a:buChar char="•"/>
            </a:pPr>
            <a:r>
              <a:rPr lang="en-US" sz="2800" dirty="0">
                <a:latin typeface="Century Gothic" pitchFamily="34" charset="0"/>
              </a:rPr>
              <a:t>A non-delinquent juvenile travels from Wisconsin to Michigan with a non-custodial parent for a </a:t>
            </a:r>
            <a:r>
              <a:rPr lang="en-US" sz="2800" dirty="0" smtClean="0">
                <a:latin typeface="Century Gothic" pitchFamily="34" charset="0"/>
              </a:rPr>
              <a:t>visit</a:t>
            </a:r>
          </a:p>
          <a:p>
            <a:pPr marL="457200" indent="-457200"/>
            <a:endParaRPr lang="en-US" sz="2800" dirty="0">
              <a:latin typeface="Century Gothic" pitchFamily="34" charset="0"/>
            </a:endParaRPr>
          </a:p>
          <a:p>
            <a:pPr marL="457200" indent="-457200">
              <a:buFont typeface="Arial" pitchFamily="34" charset="0"/>
              <a:buChar char="•"/>
            </a:pPr>
            <a:r>
              <a:rPr lang="en-US" sz="2800" dirty="0">
                <a:latin typeface="Century Gothic" pitchFamily="34" charset="0"/>
              </a:rPr>
              <a:t>The non-custodial parent leaves the juvenile in </a:t>
            </a:r>
            <a:r>
              <a:rPr lang="en-US" sz="2800" dirty="0" smtClean="0">
                <a:latin typeface="Century Gothic" pitchFamily="34" charset="0"/>
              </a:rPr>
              <a:t>Michigan</a:t>
            </a:r>
          </a:p>
          <a:p>
            <a:pPr marL="457200" indent="-457200"/>
            <a:endParaRPr lang="en-US" sz="2800" dirty="0">
              <a:latin typeface="Century Gothic" pitchFamily="34" charset="0"/>
            </a:endParaRPr>
          </a:p>
          <a:p>
            <a:pPr marL="457200" indent="-457200">
              <a:buFont typeface="Arial" pitchFamily="34" charset="0"/>
              <a:buChar char="•"/>
            </a:pPr>
            <a:r>
              <a:rPr lang="en-US" sz="2800" dirty="0">
                <a:latin typeface="Century Gothic" pitchFamily="34" charset="0"/>
              </a:rPr>
              <a:t>The police detain the </a:t>
            </a:r>
            <a:r>
              <a:rPr lang="en-US" sz="2800" dirty="0" smtClean="0">
                <a:latin typeface="Century Gothic" pitchFamily="34" charset="0"/>
              </a:rPr>
              <a:t>juvenile</a:t>
            </a:r>
          </a:p>
          <a:p>
            <a:pPr marL="457200" indent="-457200"/>
            <a:endParaRPr lang="en-US" sz="2800" dirty="0">
              <a:latin typeface="Century Gothic" pitchFamily="34" charset="0"/>
            </a:endParaRPr>
          </a:p>
          <a:p>
            <a:pPr marL="457200" indent="-457200">
              <a:buFont typeface="Arial" pitchFamily="34" charset="0"/>
              <a:buChar char="•"/>
            </a:pPr>
            <a:r>
              <a:rPr lang="en-US" sz="2800" dirty="0">
                <a:latin typeface="Century Gothic" pitchFamily="34" charset="0"/>
              </a:rPr>
              <a:t>The custodial parent remains in Wisconsin </a:t>
            </a:r>
          </a:p>
        </p:txBody>
      </p:sp>
    </p:spTree>
    <p:extLst>
      <p:ext uri="{BB962C8B-B14F-4D97-AF65-F5344CB8AC3E}">
        <p14:creationId xmlns:p14="http://schemas.microsoft.com/office/powerpoint/2010/main" val="404488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 y="219456"/>
            <a:ext cx="8887968" cy="1143000"/>
          </a:xfrm>
        </p:spPr>
        <p:txBody>
          <a:bodyPr anchor="t"/>
          <a:lstStyle/>
          <a:p>
            <a:r>
              <a:rPr lang="en-US" sz="4000" dirty="0" smtClean="0">
                <a:effectLst>
                  <a:outerShdw blurRad="38100" dist="38100" dir="2700000" algn="tl">
                    <a:srgbClr val="000000">
                      <a:alpha val="43137"/>
                    </a:srgbClr>
                  </a:outerShdw>
                </a:effectLst>
                <a:latin typeface="Century Gothic" pitchFamily="34" charset="0"/>
              </a:rPr>
              <a:t>Scenario 2</a:t>
            </a:r>
            <a:endParaRPr lang="en-US" sz="4000" dirty="0">
              <a:effectLst>
                <a:outerShdw blurRad="38100" dist="38100" dir="2700000" algn="tl">
                  <a:srgbClr val="000000">
                    <a:alpha val="43137"/>
                  </a:srgbClr>
                </a:outerShdw>
              </a:effectLst>
              <a:latin typeface="Century Gothic" pitchFamily="34" charset="0"/>
            </a:endParaRPr>
          </a:p>
        </p:txBody>
      </p:sp>
      <p:sp>
        <p:nvSpPr>
          <p:cNvPr id="7" name="Footer Placeholder 6"/>
          <p:cNvSpPr>
            <a:spLocks noGrp="1"/>
          </p:cNvSpPr>
          <p:nvPr>
            <p:ph type="ftr" sz="quarter" idx="11"/>
          </p:nvPr>
        </p:nvSpPr>
        <p:spPr/>
        <p:txBody>
          <a:bodyPr/>
          <a:lstStyle/>
          <a:p>
            <a:pPr>
              <a:defRPr/>
            </a:pPr>
            <a:r>
              <a:rPr lang="en-US" dirty="0" smtClean="0"/>
              <a:t>Serving Juveniles While Protecting Communities</a:t>
            </a:r>
            <a:endParaRPr lang="en-US" dirty="0"/>
          </a:p>
        </p:txBody>
      </p:sp>
      <p:sp>
        <p:nvSpPr>
          <p:cNvPr id="8" name="Slide Number Placeholder 7"/>
          <p:cNvSpPr>
            <a:spLocks noGrp="1"/>
          </p:cNvSpPr>
          <p:nvPr>
            <p:ph type="sldNum" sz="quarter" idx="12"/>
          </p:nvPr>
        </p:nvSpPr>
        <p:spPr/>
        <p:txBody>
          <a:bodyPr/>
          <a:lstStyle/>
          <a:p>
            <a:pPr>
              <a:defRPr/>
            </a:pPr>
            <a:fld id="{9F6195A5-D3E2-4456-A7FB-2CF1D1F5C3FC}" type="slidenum">
              <a:rPr lang="en-US" smtClean="0"/>
              <a:pPr>
                <a:defRPr/>
              </a:pPr>
              <a:t>7</a:t>
            </a:fld>
            <a:endParaRPr lang="en-US" dirty="0"/>
          </a:p>
        </p:txBody>
      </p:sp>
      <p:sp>
        <p:nvSpPr>
          <p:cNvPr id="14" name="TextBox 13"/>
          <p:cNvSpPr txBox="1"/>
          <p:nvPr/>
        </p:nvSpPr>
        <p:spPr>
          <a:xfrm>
            <a:off x="321224" y="1079639"/>
            <a:ext cx="8086958" cy="4801314"/>
          </a:xfrm>
          <a:prstGeom prst="rect">
            <a:avLst/>
          </a:prstGeom>
          <a:noFill/>
        </p:spPr>
        <p:txBody>
          <a:bodyPr wrap="square" rtlCol="0">
            <a:spAutoFit/>
          </a:bodyPr>
          <a:lstStyle/>
          <a:p>
            <a:pPr marL="342900" lvl="1" indent="-342900">
              <a:buFont typeface="Arial" pitchFamily="34" charset="0"/>
              <a:buChar char="•"/>
            </a:pPr>
            <a:r>
              <a:rPr lang="en-US" sz="2800" dirty="0">
                <a:latin typeface="Century Gothic" pitchFamily="34" charset="0"/>
              </a:rPr>
              <a:t>Ohio State Police picks up a 14 year-old non-delinquent runaway from </a:t>
            </a:r>
            <a:r>
              <a:rPr lang="en-US" sz="2800" dirty="0" smtClean="0">
                <a:latin typeface="Century Gothic" pitchFamily="34" charset="0"/>
              </a:rPr>
              <a:t>Indiana</a:t>
            </a:r>
          </a:p>
          <a:p>
            <a:pPr marL="342900" lvl="1" indent="-342900">
              <a:buFont typeface="Arial" pitchFamily="34" charset="0"/>
              <a:buChar char="•"/>
            </a:pPr>
            <a:endParaRPr lang="en-US" sz="1400" dirty="0">
              <a:latin typeface="Century Gothic" pitchFamily="34" charset="0"/>
            </a:endParaRPr>
          </a:p>
          <a:p>
            <a:pPr marL="342900" lvl="1" indent="-342900">
              <a:buFont typeface="Arial" pitchFamily="34" charset="0"/>
              <a:buChar char="•"/>
            </a:pPr>
            <a:r>
              <a:rPr lang="en-US" sz="2800" dirty="0">
                <a:latin typeface="Century Gothic" pitchFamily="34" charset="0"/>
              </a:rPr>
              <a:t>NCIC confirms juvenile ran away from </a:t>
            </a:r>
            <a:r>
              <a:rPr lang="en-US" sz="2800" dirty="0" smtClean="0">
                <a:latin typeface="Century Gothic" pitchFamily="34" charset="0"/>
              </a:rPr>
              <a:t>Indiana</a:t>
            </a:r>
          </a:p>
          <a:p>
            <a:pPr marL="342900" lvl="1" indent="-342900">
              <a:buFont typeface="Arial" pitchFamily="34" charset="0"/>
              <a:buChar char="•"/>
            </a:pPr>
            <a:endParaRPr lang="en-US" sz="1400" dirty="0">
              <a:latin typeface="Century Gothic" pitchFamily="34" charset="0"/>
            </a:endParaRPr>
          </a:p>
          <a:p>
            <a:pPr marL="342900" lvl="1" indent="-342900">
              <a:buFont typeface="Arial" pitchFamily="34" charset="0"/>
              <a:buChar char="•"/>
            </a:pPr>
            <a:r>
              <a:rPr lang="en-US" sz="2800" dirty="0">
                <a:latin typeface="Century Gothic" pitchFamily="34" charset="0"/>
              </a:rPr>
              <a:t>Law enforcement place juvenile in shelter</a:t>
            </a:r>
          </a:p>
          <a:p>
            <a:pPr marL="342900" lvl="1" indent="-342900">
              <a:buFont typeface="Arial" pitchFamily="34" charset="0"/>
              <a:buChar char="•"/>
            </a:pPr>
            <a:endParaRPr lang="en-US" sz="1400" dirty="0" smtClean="0">
              <a:latin typeface="Century Gothic" pitchFamily="34" charset="0"/>
            </a:endParaRPr>
          </a:p>
          <a:p>
            <a:pPr marL="342900" lvl="1" indent="-342900">
              <a:buFont typeface="Arial" pitchFamily="34" charset="0"/>
              <a:buChar char="•"/>
            </a:pPr>
            <a:r>
              <a:rPr lang="en-US" sz="2800" dirty="0" smtClean="0">
                <a:latin typeface="Century Gothic" pitchFamily="34" charset="0"/>
              </a:rPr>
              <a:t>Both </a:t>
            </a:r>
            <a:r>
              <a:rPr lang="en-US" sz="2800" dirty="0">
                <a:latin typeface="Century Gothic" pitchFamily="34" charset="0"/>
              </a:rPr>
              <a:t>ICJ Offices request juvenile be held in secure </a:t>
            </a:r>
            <a:r>
              <a:rPr lang="en-US" sz="2800" dirty="0" smtClean="0">
                <a:latin typeface="Century Gothic" pitchFamily="34" charset="0"/>
              </a:rPr>
              <a:t>detention</a:t>
            </a:r>
          </a:p>
          <a:p>
            <a:pPr marL="342900" lvl="1" indent="-342900">
              <a:buFont typeface="Arial" pitchFamily="34" charset="0"/>
              <a:buChar char="•"/>
            </a:pPr>
            <a:endParaRPr lang="en-US" sz="1400" dirty="0">
              <a:latin typeface="Century Gothic" pitchFamily="34" charset="0"/>
            </a:endParaRPr>
          </a:p>
          <a:p>
            <a:pPr marL="342900" lvl="1" indent="-342900">
              <a:buFont typeface="Arial" pitchFamily="34" charset="0"/>
              <a:buChar char="•"/>
            </a:pPr>
            <a:r>
              <a:rPr lang="en-US" sz="2800" dirty="0">
                <a:latin typeface="Century Gothic" pitchFamily="34" charset="0"/>
              </a:rPr>
              <a:t>Law enforcement refuses </a:t>
            </a:r>
            <a:r>
              <a:rPr lang="en-US" sz="2800" dirty="0" smtClean="0">
                <a:latin typeface="Century Gothic" pitchFamily="34" charset="0"/>
              </a:rPr>
              <a:t>the request</a:t>
            </a:r>
            <a:endParaRPr lang="en-US" sz="2800" dirty="0">
              <a:latin typeface="Century Gothic" pitchFamily="34" charset="0"/>
            </a:endParaRPr>
          </a:p>
          <a:p>
            <a:pPr marL="342900" lvl="1" indent="-342900">
              <a:buFont typeface="Arial" pitchFamily="34" charset="0"/>
              <a:buChar char="•"/>
            </a:pPr>
            <a:endParaRPr lang="en-US" sz="2800" dirty="0">
              <a:latin typeface="Century Gothic" pitchFamily="34" charset="0"/>
            </a:endParaRPr>
          </a:p>
        </p:txBody>
      </p:sp>
    </p:spTree>
    <p:extLst>
      <p:ext uri="{BB962C8B-B14F-4D97-AF65-F5344CB8AC3E}">
        <p14:creationId xmlns:p14="http://schemas.microsoft.com/office/powerpoint/2010/main" val="413902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 y="219456"/>
            <a:ext cx="8887968" cy="1143000"/>
          </a:xfrm>
        </p:spPr>
        <p:txBody>
          <a:bodyPr anchor="t"/>
          <a:lstStyle/>
          <a:p>
            <a:r>
              <a:rPr lang="en-US" sz="4000" dirty="0" smtClean="0">
                <a:effectLst>
                  <a:outerShdw blurRad="38100" dist="38100" dir="2700000" algn="tl">
                    <a:srgbClr val="000000">
                      <a:alpha val="43137"/>
                    </a:srgbClr>
                  </a:outerShdw>
                </a:effectLst>
                <a:latin typeface="Century Gothic" pitchFamily="34" charset="0"/>
              </a:rPr>
              <a:t>Scenario 3</a:t>
            </a:r>
            <a:endParaRPr lang="en-US" sz="4000" dirty="0">
              <a:effectLst>
                <a:outerShdw blurRad="38100" dist="38100" dir="2700000" algn="tl">
                  <a:srgbClr val="000000">
                    <a:alpha val="43137"/>
                  </a:srgbClr>
                </a:outerShdw>
              </a:effectLst>
              <a:latin typeface="Century Gothic" pitchFamily="34" charset="0"/>
            </a:endParaRPr>
          </a:p>
        </p:txBody>
      </p:sp>
      <p:sp>
        <p:nvSpPr>
          <p:cNvPr id="7" name="Footer Placeholder 6"/>
          <p:cNvSpPr>
            <a:spLocks noGrp="1"/>
          </p:cNvSpPr>
          <p:nvPr>
            <p:ph type="ftr" sz="quarter" idx="11"/>
          </p:nvPr>
        </p:nvSpPr>
        <p:spPr/>
        <p:txBody>
          <a:bodyPr/>
          <a:lstStyle/>
          <a:p>
            <a:pPr>
              <a:defRPr/>
            </a:pPr>
            <a:r>
              <a:rPr lang="en-US" dirty="0" smtClean="0"/>
              <a:t>Serving Juveniles While Protecting Communities</a:t>
            </a:r>
            <a:endParaRPr lang="en-US" dirty="0"/>
          </a:p>
        </p:txBody>
      </p:sp>
      <p:sp>
        <p:nvSpPr>
          <p:cNvPr id="8" name="Slide Number Placeholder 7"/>
          <p:cNvSpPr>
            <a:spLocks noGrp="1"/>
          </p:cNvSpPr>
          <p:nvPr>
            <p:ph type="sldNum" sz="quarter" idx="12"/>
          </p:nvPr>
        </p:nvSpPr>
        <p:spPr/>
        <p:txBody>
          <a:bodyPr/>
          <a:lstStyle/>
          <a:p>
            <a:pPr>
              <a:defRPr/>
            </a:pPr>
            <a:fld id="{9F6195A5-D3E2-4456-A7FB-2CF1D1F5C3FC}" type="slidenum">
              <a:rPr lang="en-US" smtClean="0"/>
              <a:pPr>
                <a:defRPr/>
              </a:pPr>
              <a:t>8</a:t>
            </a:fld>
            <a:endParaRPr lang="en-US" dirty="0"/>
          </a:p>
        </p:txBody>
      </p:sp>
      <p:sp>
        <p:nvSpPr>
          <p:cNvPr id="14" name="TextBox 13"/>
          <p:cNvSpPr txBox="1"/>
          <p:nvPr/>
        </p:nvSpPr>
        <p:spPr>
          <a:xfrm>
            <a:off x="321224" y="1079639"/>
            <a:ext cx="8086958" cy="3970318"/>
          </a:xfrm>
          <a:prstGeom prst="rect">
            <a:avLst/>
          </a:prstGeom>
          <a:noFill/>
        </p:spPr>
        <p:txBody>
          <a:bodyPr wrap="square" rtlCol="0">
            <a:spAutoFit/>
          </a:bodyPr>
          <a:lstStyle/>
          <a:p>
            <a:pPr marL="342900" lvl="1" indent="-342900">
              <a:buFont typeface="Arial" pitchFamily="34" charset="0"/>
              <a:buChar char="•"/>
            </a:pPr>
            <a:r>
              <a:rPr lang="en-US" sz="2800" dirty="0">
                <a:latin typeface="Century Gothic" pitchFamily="34" charset="0"/>
              </a:rPr>
              <a:t>A juvenile from North Carolina enters a residential mental health facility in Alabama, under ICPC </a:t>
            </a:r>
            <a:endParaRPr lang="en-US" sz="2800" dirty="0" smtClean="0">
              <a:latin typeface="Century Gothic" pitchFamily="34" charset="0"/>
            </a:endParaRPr>
          </a:p>
          <a:p>
            <a:pPr marL="0" lvl="1"/>
            <a:endParaRPr lang="en-US" sz="2800" dirty="0">
              <a:latin typeface="Century Gothic" pitchFamily="34" charset="0"/>
            </a:endParaRPr>
          </a:p>
          <a:p>
            <a:pPr marL="342900" lvl="1" indent="-342900">
              <a:buFont typeface="Arial" pitchFamily="34" charset="0"/>
              <a:buChar char="•"/>
            </a:pPr>
            <a:r>
              <a:rPr lang="en-US" sz="2800" dirty="0">
                <a:latin typeface="Century Gothic" pitchFamily="34" charset="0"/>
              </a:rPr>
              <a:t>Juvenile runs away after one week in the </a:t>
            </a:r>
            <a:r>
              <a:rPr lang="en-US" sz="2800" dirty="0" smtClean="0">
                <a:latin typeface="Century Gothic" pitchFamily="34" charset="0"/>
              </a:rPr>
              <a:t>facility</a:t>
            </a:r>
          </a:p>
          <a:p>
            <a:pPr marL="0" lvl="1"/>
            <a:endParaRPr lang="en-US" sz="2800" dirty="0">
              <a:latin typeface="Century Gothic" pitchFamily="34" charset="0"/>
            </a:endParaRPr>
          </a:p>
          <a:p>
            <a:pPr marL="342900" lvl="1" indent="-342900">
              <a:buFont typeface="Arial" pitchFamily="34" charset="0"/>
              <a:buChar char="•"/>
            </a:pPr>
            <a:r>
              <a:rPr lang="en-US" sz="2800" dirty="0">
                <a:latin typeface="Century Gothic" pitchFamily="34" charset="0"/>
              </a:rPr>
              <a:t>Police find and detain the juvenile</a:t>
            </a:r>
          </a:p>
          <a:p>
            <a:pPr marL="342900" lvl="1" indent="-342900">
              <a:buFont typeface="Arial" pitchFamily="34" charset="0"/>
              <a:buChar char="•"/>
            </a:pPr>
            <a:endParaRPr lang="en-US" sz="2800" dirty="0">
              <a:latin typeface="Century Gothic" pitchFamily="34" charset="0"/>
            </a:endParaRPr>
          </a:p>
        </p:txBody>
      </p:sp>
    </p:spTree>
    <p:extLst>
      <p:ext uri="{BB962C8B-B14F-4D97-AF65-F5344CB8AC3E}">
        <p14:creationId xmlns:p14="http://schemas.microsoft.com/office/powerpoint/2010/main" val="10441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20175" cy="935876"/>
          </a:xfrm>
        </p:spPr>
        <p:txBody>
          <a:bodyPr/>
          <a:lstStyle/>
          <a:p>
            <a:r>
              <a:rPr lang="en-US" sz="4000" dirty="0" smtClean="0">
                <a:effectLst>
                  <a:outerShdw blurRad="38100" dist="38100" dir="2700000" algn="tl">
                    <a:srgbClr val="000000">
                      <a:alpha val="43137"/>
                    </a:srgbClr>
                  </a:outerShdw>
                </a:effectLst>
                <a:latin typeface="Century Gothic" pitchFamily="34" charset="0"/>
              </a:rPr>
              <a:t> New Rule: ICPC Recognition</a:t>
            </a:r>
            <a:endParaRPr lang="en-US" dirty="0">
              <a:effectLst>
                <a:outerShdw blurRad="38100" dist="38100" dir="2700000" algn="tl">
                  <a:srgbClr val="000000">
                    <a:alpha val="43137"/>
                  </a:srgbClr>
                </a:outerShdw>
              </a:effectLst>
              <a:latin typeface="Century Gothic" pitchFamily="34" charset="0"/>
            </a:endParaRPr>
          </a:p>
        </p:txBody>
      </p:sp>
      <p:sp>
        <p:nvSpPr>
          <p:cNvPr id="3" name="Content Placeholder 2"/>
          <p:cNvSpPr>
            <a:spLocks noGrp="1"/>
          </p:cNvSpPr>
          <p:nvPr>
            <p:ph idx="1"/>
          </p:nvPr>
        </p:nvSpPr>
        <p:spPr>
          <a:xfrm>
            <a:off x="361820" y="1399863"/>
            <a:ext cx="8782180" cy="5110665"/>
          </a:xfrm>
        </p:spPr>
        <p:txBody>
          <a:bodyPr/>
          <a:lstStyle/>
          <a:p>
            <a:pPr marL="457200" lvl="1" indent="0">
              <a:buNone/>
            </a:pPr>
            <a:endParaRPr lang="en-US" sz="2400" dirty="0" smtClean="0">
              <a:latin typeface="Century Gothic" pitchFamily="34" charset="0"/>
            </a:endParaRPr>
          </a:p>
          <a:p>
            <a:pPr marL="457200" lvl="1" indent="0">
              <a:buNone/>
            </a:pPr>
            <a:endParaRPr lang="en-US" sz="2400" dirty="0">
              <a:latin typeface="Century Gothic" pitchFamily="34" charset="0"/>
            </a:endParaRPr>
          </a:p>
        </p:txBody>
      </p:sp>
      <p:sp>
        <p:nvSpPr>
          <p:cNvPr id="4" name="Footer Placeholder 3"/>
          <p:cNvSpPr>
            <a:spLocks noGrp="1"/>
          </p:cNvSpPr>
          <p:nvPr>
            <p:ph type="ftr" sz="quarter" idx="11"/>
          </p:nvPr>
        </p:nvSpPr>
        <p:spPr/>
        <p:txBody>
          <a:bodyPr/>
          <a:lstStyle/>
          <a:p>
            <a:pPr>
              <a:defRPr/>
            </a:pPr>
            <a:r>
              <a:rPr lang="en-US" dirty="0" smtClean="0"/>
              <a:t>Serving Juveniles While Protecting Communities</a:t>
            </a:r>
            <a:endParaRPr lang="en-US" dirty="0"/>
          </a:p>
        </p:txBody>
      </p:sp>
      <p:sp>
        <p:nvSpPr>
          <p:cNvPr id="5" name="Slide Number Placeholder 4"/>
          <p:cNvSpPr>
            <a:spLocks noGrp="1"/>
          </p:cNvSpPr>
          <p:nvPr>
            <p:ph type="sldNum" sz="quarter" idx="12"/>
          </p:nvPr>
        </p:nvSpPr>
        <p:spPr/>
        <p:txBody>
          <a:bodyPr/>
          <a:lstStyle/>
          <a:p>
            <a:pPr>
              <a:defRPr/>
            </a:pPr>
            <a:fld id="{21934F57-1E84-4C96-BFE3-F319B100FCCD}" type="slidenum">
              <a:rPr lang="en-US" smtClean="0"/>
              <a:pPr>
                <a:defRPr/>
              </a:pPr>
              <a:t>9</a:t>
            </a:fld>
            <a:endParaRPr lang="en-US" dirty="0"/>
          </a:p>
        </p:txBody>
      </p:sp>
      <p:sp>
        <p:nvSpPr>
          <p:cNvPr id="7" name="Content Placeholder 2"/>
          <p:cNvSpPr txBox="1">
            <a:spLocks/>
          </p:cNvSpPr>
          <p:nvPr/>
        </p:nvSpPr>
        <p:spPr bwMode="auto">
          <a:xfrm>
            <a:off x="361820" y="1513471"/>
            <a:ext cx="8782180" cy="3936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SzPct val="100000"/>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0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9pPr>
          </a:lstStyle>
          <a:p>
            <a:pPr marL="457200" lvl="1" indent="0">
              <a:buNone/>
            </a:pPr>
            <a:endParaRPr lang="en-US" i="1" dirty="0" smtClean="0">
              <a:latin typeface="Century Gothic" pitchFamily="34" charset="0"/>
            </a:endParaRPr>
          </a:p>
          <a:p>
            <a:pPr lvl="1"/>
            <a:endParaRPr lang="en-US" i="1" dirty="0" smtClean="0">
              <a:latin typeface="Century Gothic" pitchFamily="34" charset="0"/>
            </a:endParaRPr>
          </a:p>
          <a:p>
            <a:pPr lvl="1"/>
            <a:endParaRPr lang="en-US" i="1" dirty="0" smtClean="0">
              <a:latin typeface="Century Gothic" pitchFamily="34" charset="0"/>
            </a:endParaRPr>
          </a:p>
          <a:p>
            <a:pPr lvl="1"/>
            <a:endParaRPr lang="en-US" i="1" dirty="0">
              <a:latin typeface="Century Gothic" pitchFamily="34" charset="0"/>
            </a:endParaRPr>
          </a:p>
          <a:p>
            <a:endParaRPr lang="en-US" sz="2400" dirty="0" smtClean="0">
              <a:latin typeface="Century Gothic" pitchFamily="34" charset="0"/>
            </a:endParaRPr>
          </a:p>
          <a:p>
            <a:pPr marL="457200" lvl="1" indent="0">
              <a:buFontTx/>
              <a:buNone/>
            </a:pPr>
            <a:endParaRPr lang="en-US" sz="2400" dirty="0">
              <a:latin typeface="Century Gothic" pitchFamily="34" charset="0"/>
            </a:endParaRPr>
          </a:p>
        </p:txBody>
      </p:sp>
      <p:sp>
        <p:nvSpPr>
          <p:cNvPr id="8" name="Content Placeholder 2"/>
          <p:cNvSpPr txBox="1">
            <a:spLocks/>
          </p:cNvSpPr>
          <p:nvPr/>
        </p:nvSpPr>
        <p:spPr bwMode="auto">
          <a:xfrm>
            <a:off x="266287" y="1123950"/>
            <a:ext cx="8572914" cy="43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SzPct val="100000"/>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0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9pPr>
          </a:lstStyle>
          <a:p>
            <a:pPr marL="0" indent="0" algn="just">
              <a:lnSpc>
                <a:spcPct val="150000"/>
              </a:lnSpc>
              <a:buNone/>
            </a:pPr>
            <a:r>
              <a:rPr lang="en-US" sz="2300" dirty="0" smtClean="0">
                <a:solidFill>
                  <a:schemeClr val="tx1">
                    <a:lumMod val="95000"/>
                  </a:schemeClr>
                </a:solidFill>
                <a:latin typeface="Century Gothic" pitchFamily="34" charset="0"/>
              </a:rPr>
              <a:t>“ICJ </a:t>
            </a:r>
            <a:r>
              <a:rPr lang="en-US" sz="2300" dirty="0">
                <a:solidFill>
                  <a:schemeClr val="tx1">
                    <a:lumMod val="95000"/>
                  </a:schemeClr>
                </a:solidFill>
                <a:latin typeface="Century Gothic" pitchFamily="34" charset="0"/>
              </a:rPr>
              <a:t>recognizes the authority of ICPC under Article V of the Interstate Compact for the Placement of Children and supports their authority to return ICPC youth who have run away from their out-of-state placement resulting in a demand for their return by the sending state.  In the event a juvenile is held in a secure facility beyond twenty-four (24) hours (excluding weekends and holidays), the appropriate provisions of the ICJ rules shall apply</a:t>
            </a:r>
            <a:r>
              <a:rPr lang="en-US" sz="2300" dirty="0" smtClean="0">
                <a:solidFill>
                  <a:schemeClr val="tx1">
                    <a:lumMod val="95000"/>
                  </a:schemeClr>
                </a:solidFill>
                <a:latin typeface="Century Gothic" pitchFamily="34" charset="0"/>
              </a:rPr>
              <a:t>.”</a:t>
            </a:r>
            <a:endParaRPr lang="en-US" sz="2300" dirty="0">
              <a:solidFill>
                <a:schemeClr val="tx1">
                  <a:lumMod val="95000"/>
                </a:schemeClr>
              </a:solidFill>
              <a:latin typeface="Century Gothic" pitchFamily="34" charset="0"/>
            </a:endParaRPr>
          </a:p>
          <a:p>
            <a:pPr marL="457200" lvl="1" indent="0" algn="just">
              <a:buNone/>
            </a:pPr>
            <a:endParaRPr lang="en-US" sz="2300" i="1" dirty="0" smtClean="0">
              <a:latin typeface="Century Gothic" pitchFamily="34" charset="0"/>
            </a:endParaRPr>
          </a:p>
          <a:p>
            <a:pPr marL="457200" lvl="1" indent="0" algn="just">
              <a:buNone/>
            </a:pPr>
            <a:endParaRPr lang="en-US" sz="2300" i="1" dirty="0" smtClean="0">
              <a:latin typeface="Century Gothic" pitchFamily="34" charset="0"/>
            </a:endParaRPr>
          </a:p>
          <a:p>
            <a:pPr marL="457200" lvl="1" indent="0" algn="just">
              <a:buNone/>
            </a:pPr>
            <a:endParaRPr lang="en-US" sz="2300" i="1" dirty="0" smtClean="0">
              <a:latin typeface="Century Gothic" pitchFamily="34" charset="0"/>
            </a:endParaRPr>
          </a:p>
          <a:p>
            <a:pPr lvl="1" algn="just"/>
            <a:endParaRPr lang="en-US" sz="2300" i="1" dirty="0">
              <a:latin typeface="Century Gothic" pitchFamily="34" charset="0"/>
            </a:endParaRPr>
          </a:p>
          <a:p>
            <a:pPr algn="just"/>
            <a:endParaRPr lang="en-US" sz="2300" dirty="0" smtClean="0">
              <a:latin typeface="Century Gothic" pitchFamily="34" charset="0"/>
            </a:endParaRPr>
          </a:p>
          <a:p>
            <a:pPr marL="457200" lvl="1" indent="0" algn="just">
              <a:buFontTx/>
              <a:buNone/>
            </a:pPr>
            <a:endParaRPr lang="en-US" sz="2300" dirty="0">
              <a:latin typeface="Century Gothic" pitchFamily="34" charset="0"/>
            </a:endParaRPr>
          </a:p>
        </p:txBody>
      </p:sp>
    </p:spTree>
    <p:extLst>
      <p:ext uri="{BB962C8B-B14F-4D97-AF65-F5344CB8AC3E}">
        <p14:creationId xmlns:p14="http://schemas.microsoft.com/office/powerpoint/2010/main" val="107630466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4"/>
  <p:tag name="TPOS" val="2"/>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3.xml><?xml version="1.0" encoding="utf-8"?>
<p:tagLst xmlns:a="http://schemas.openxmlformats.org/drawingml/2006/main" xmlns:r="http://schemas.openxmlformats.org/officeDocument/2006/relationships" xmlns:p="http://schemas.openxmlformats.org/presentationml/2006/main">
  <p:tag name="RNRSTYLE" val="Indezine_SM_Text"/>
</p:tagLst>
</file>

<file path=ppt/theme/theme1.xml><?xml version="1.0" encoding="utf-8"?>
<a:theme xmlns:a="http://schemas.openxmlformats.org/drawingml/2006/main" name="ind_2271_slide">
  <a:themeElements>
    <a:clrScheme name="Default Design 1">
      <a:dk1>
        <a:srgbClr val="000000"/>
      </a:dk1>
      <a:lt1>
        <a:srgbClr val="FFFFFF"/>
      </a:lt1>
      <a:dk2>
        <a:srgbClr val="1874CD"/>
      </a:dk2>
      <a:lt2>
        <a:srgbClr val="FFFFFF"/>
      </a:lt2>
      <a:accent1>
        <a:srgbClr val="669BCC"/>
      </a:accent1>
      <a:accent2>
        <a:srgbClr val="6BAFED"/>
      </a:accent2>
      <a:accent3>
        <a:srgbClr val="ABBCE3"/>
      </a:accent3>
      <a:accent4>
        <a:srgbClr val="DADADA"/>
      </a:accent4>
      <a:accent5>
        <a:srgbClr val="B8CBE2"/>
      </a:accent5>
      <a:accent6>
        <a:srgbClr val="609ED7"/>
      </a:accent6>
      <a:hlink>
        <a:srgbClr val="D7E9FA"/>
      </a:hlink>
      <a:folHlink>
        <a:srgbClr val="A4CDF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1874CD"/>
        </a:dk2>
        <a:lt2>
          <a:srgbClr val="FFFFFF"/>
        </a:lt2>
        <a:accent1>
          <a:srgbClr val="669BCC"/>
        </a:accent1>
        <a:accent2>
          <a:srgbClr val="6BAFED"/>
        </a:accent2>
        <a:accent3>
          <a:srgbClr val="ABBCE3"/>
        </a:accent3>
        <a:accent4>
          <a:srgbClr val="DADADA"/>
        </a:accent4>
        <a:accent5>
          <a:srgbClr val="B8CBE2"/>
        </a:accent5>
        <a:accent6>
          <a:srgbClr val="609ED7"/>
        </a:accent6>
        <a:hlink>
          <a:srgbClr val="D7E9FA"/>
        </a:hlink>
        <a:folHlink>
          <a:srgbClr val="A4CDF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1874CD"/>
        </a:dk2>
        <a:lt2>
          <a:srgbClr val="FFFFFF"/>
        </a:lt2>
        <a:accent1>
          <a:srgbClr val="24C8E6"/>
        </a:accent1>
        <a:accent2>
          <a:srgbClr val="7679EF"/>
        </a:accent2>
        <a:accent3>
          <a:srgbClr val="ABBCE3"/>
        </a:accent3>
        <a:accent4>
          <a:srgbClr val="DADADA"/>
        </a:accent4>
        <a:accent5>
          <a:srgbClr val="ACE0F0"/>
        </a:accent5>
        <a:accent6>
          <a:srgbClr val="6A6DD9"/>
        </a:accent6>
        <a:hlink>
          <a:srgbClr val="C6E0F8"/>
        </a:hlink>
        <a:folHlink>
          <a:srgbClr val="D2F3FA"/>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1874CD"/>
        </a:dk2>
        <a:lt2>
          <a:srgbClr val="FFFFFF"/>
        </a:lt2>
        <a:accent1>
          <a:srgbClr val="DB7E0A"/>
        </a:accent1>
        <a:accent2>
          <a:srgbClr val="DBA80A"/>
        </a:accent2>
        <a:accent3>
          <a:srgbClr val="ABBCE3"/>
        </a:accent3>
        <a:accent4>
          <a:srgbClr val="DADADA"/>
        </a:accent4>
        <a:accent5>
          <a:srgbClr val="EAC0AA"/>
        </a:accent5>
        <a:accent6>
          <a:srgbClr val="C69808"/>
        </a:accent6>
        <a:hlink>
          <a:srgbClr val="FCD4C2"/>
        </a:hlink>
        <a:folHlink>
          <a:srgbClr val="D7E9FA"/>
        </a:folHlink>
      </a:clrScheme>
      <a:clrMap bg1="dk2" tx1="lt1" bg2="dk1" tx2="lt2" accent1="accent1" accent2="accent2" accent3="accent3" accent4="accent4" accent5="accent5" accent6="accent6" hlink="hlink" folHlink="folHlink"/>
    </a:extraClrScheme>
    <a:extraClrScheme>
      <a:clrScheme name="Default Design 4">
        <a:dk1>
          <a:srgbClr val="000000"/>
        </a:dk1>
        <a:lt1>
          <a:srgbClr val="FFFFFF"/>
        </a:lt1>
        <a:dk2>
          <a:srgbClr val="1874CD"/>
        </a:dk2>
        <a:lt2>
          <a:srgbClr val="FFFFFF"/>
        </a:lt2>
        <a:accent1>
          <a:srgbClr val="DB7E0A"/>
        </a:accent1>
        <a:accent2>
          <a:srgbClr val="A7C408"/>
        </a:accent2>
        <a:accent3>
          <a:srgbClr val="ABBCE3"/>
        </a:accent3>
        <a:accent4>
          <a:srgbClr val="DADADA"/>
        </a:accent4>
        <a:accent5>
          <a:srgbClr val="EAC0AA"/>
        </a:accent5>
        <a:accent6>
          <a:srgbClr val="97B106"/>
        </a:accent6>
        <a:hlink>
          <a:srgbClr val="D7E9FA"/>
        </a:hlink>
        <a:folHlink>
          <a:srgbClr val="F9D7FA"/>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B2B2B2"/>
        </a:lt2>
        <a:accent1>
          <a:srgbClr val="669BCC"/>
        </a:accent1>
        <a:accent2>
          <a:srgbClr val="6BAFED"/>
        </a:accent2>
        <a:accent3>
          <a:srgbClr val="FFFFFF"/>
        </a:accent3>
        <a:accent4>
          <a:srgbClr val="000000"/>
        </a:accent4>
        <a:accent5>
          <a:srgbClr val="B8CBE2"/>
        </a:accent5>
        <a:accent6>
          <a:srgbClr val="609ED7"/>
        </a:accent6>
        <a:hlink>
          <a:srgbClr val="D7E9FA"/>
        </a:hlink>
        <a:folHlink>
          <a:srgbClr val="A4CDF4"/>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B2B2B2"/>
        </a:lt2>
        <a:accent1>
          <a:srgbClr val="24C8E6"/>
        </a:accent1>
        <a:accent2>
          <a:srgbClr val="7679EF"/>
        </a:accent2>
        <a:accent3>
          <a:srgbClr val="FFFFFF"/>
        </a:accent3>
        <a:accent4>
          <a:srgbClr val="000000"/>
        </a:accent4>
        <a:accent5>
          <a:srgbClr val="ACE0F0"/>
        </a:accent5>
        <a:accent6>
          <a:srgbClr val="6A6DD9"/>
        </a:accent6>
        <a:hlink>
          <a:srgbClr val="C6E0F8"/>
        </a:hlink>
        <a:folHlink>
          <a:srgbClr val="D2F3FA"/>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B2B2B2"/>
        </a:lt2>
        <a:accent1>
          <a:srgbClr val="DB7E0A"/>
        </a:accent1>
        <a:accent2>
          <a:srgbClr val="DBA80A"/>
        </a:accent2>
        <a:accent3>
          <a:srgbClr val="FFFFFF"/>
        </a:accent3>
        <a:accent4>
          <a:srgbClr val="000000"/>
        </a:accent4>
        <a:accent5>
          <a:srgbClr val="EAC0AA"/>
        </a:accent5>
        <a:accent6>
          <a:srgbClr val="C69808"/>
        </a:accent6>
        <a:hlink>
          <a:srgbClr val="FCD4C2"/>
        </a:hlink>
        <a:folHlink>
          <a:srgbClr val="D7E9FA"/>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B2B2B2"/>
        </a:lt2>
        <a:accent1>
          <a:srgbClr val="DB7E0A"/>
        </a:accent1>
        <a:accent2>
          <a:srgbClr val="A7C408"/>
        </a:accent2>
        <a:accent3>
          <a:srgbClr val="FFFFFF"/>
        </a:accent3>
        <a:accent4>
          <a:srgbClr val="000000"/>
        </a:accent4>
        <a:accent5>
          <a:srgbClr val="EAC0AA"/>
        </a:accent5>
        <a:accent6>
          <a:srgbClr val="97B106"/>
        </a:accent6>
        <a:hlink>
          <a:srgbClr val="D7E9FA"/>
        </a:hlink>
        <a:folHlink>
          <a:srgbClr val="F9D7F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C1F95B6B060E48B6D9C2117DC4274D" ma:contentTypeVersion="0" ma:contentTypeDescription="Create a new document." ma:contentTypeScope="" ma:versionID="3a23fa1f2b3eac60b03e98ef0a4183f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33391E-9C74-4D65-A815-4D7DDA2FB7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EA82AC7-46DE-4BA2-ACA4-BC285AB8E5C8}">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99F1FB59-704F-48C5-A291-2FB159E1A8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ind_2271_slide</Template>
  <TotalTime>17541</TotalTime>
  <Words>874</Words>
  <Application>Microsoft Office PowerPoint</Application>
  <PresentationFormat>On-screen Show (4:3)</PresentationFormat>
  <Paragraphs>241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ind_2271_slide</vt:lpstr>
      <vt:lpstr>Runaways and the ICJ</vt:lpstr>
      <vt:lpstr>PowerPoint Presentation</vt:lpstr>
      <vt:lpstr>Holding Runaways in Secure Detention</vt:lpstr>
      <vt:lpstr>Allegations of Abuse or Neglect</vt:lpstr>
      <vt:lpstr>PowerPoint Presentation</vt:lpstr>
      <vt:lpstr>Scenario 1</vt:lpstr>
      <vt:lpstr>Scenario 2</vt:lpstr>
      <vt:lpstr>Scenario 3</vt:lpstr>
      <vt:lpstr> New Rule: ICPC Recognition</vt:lpstr>
      <vt:lpstr>Scenario 4</vt:lpstr>
      <vt:lpstr>PowerPoint Presentation</vt:lpstr>
    </vt:vector>
  </TitlesOfParts>
  <Company>csg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 Hassan</dc:creator>
  <cp:lastModifiedBy>icjadmin@juvenilecompact.org</cp:lastModifiedBy>
  <cp:revision>845</cp:revision>
  <cp:lastPrinted>2013-09-04T13:47:21Z</cp:lastPrinted>
  <dcterms:created xsi:type="dcterms:W3CDTF">2009-10-16T14:39:00Z</dcterms:created>
  <dcterms:modified xsi:type="dcterms:W3CDTF">2013-10-17T19:42:51Z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0x01010050C1F95B6B060E48B6D9C2117DC4274D</vt:lpwstr>
  </property>
</Properties>
</file>