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56" r:id="rId5"/>
    <p:sldId id="283" r:id="rId6"/>
    <p:sldId id="280" r:id="rId7"/>
    <p:sldId id="284" r:id="rId8"/>
    <p:sldId id="285" r:id="rId9"/>
    <p:sldId id="282" r:id="rId10"/>
    <p:sldId id="257" r:id="rId11"/>
    <p:sldId id="277" r:id="rId12"/>
    <p:sldId id="281" r:id="rId13"/>
  </p:sldIdLst>
  <p:sldSz cx="9144000" cy="6858000" type="screen4x3"/>
  <p:notesSz cx="7315200" cy="9601200"/>
  <p:custDataLst>
    <p:tags r:id="rId1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CJ 1" initials="I1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48" autoAdjust="0"/>
    <p:restoredTop sz="88011" autoAdjust="0"/>
  </p:normalViewPr>
  <p:slideViewPr>
    <p:cSldViewPr>
      <p:cViewPr>
        <p:scale>
          <a:sx n="50" d="100"/>
          <a:sy n="50" d="100"/>
        </p:scale>
        <p:origin x="-1042" y="-4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gs" Target="tags/tag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A5ED15-CAC2-4428-A4DA-2F78DEE82773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9CF19E-4C9C-47E8-ADE6-5A064CA5A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127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DFB819A9-8126-4432-8563-F2A8A89C7988}" type="datetimeFigureOut">
              <a:rPr lang="en-US" smtClean="0"/>
              <a:pPr/>
              <a:t>9/17/2013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1373A4EE-750E-49F8-A207-D53449D02E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829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73A4EE-750E-49F8-A207-D53449D02E8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4594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73A4EE-750E-49F8-A207-D53449D02E8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840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 userDrawn="1"/>
        </p:nvGrpSpPr>
        <p:grpSpPr>
          <a:xfrm>
            <a:off x="-381000" y="0"/>
            <a:ext cx="9525000" cy="6858000"/>
            <a:chOff x="-381000" y="0"/>
            <a:chExt cx="9525000" cy="6858000"/>
          </a:xfrm>
        </p:grpSpPr>
        <p:pic>
          <p:nvPicPr>
            <p:cNvPr id="8" name="Picture 2" descr="http://www.bartelme.at/material/organicdesktops/result.jpg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rot="5400000">
              <a:off x="2324100" y="38100"/>
              <a:ext cx="6858000" cy="6781800"/>
            </a:xfrm>
            <a:prstGeom prst="rect">
              <a:avLst/>
            </a:prstGeom>
            <a:noFill/>
          </p:spPr>
        </p:pic>
        <p:pic>
          <p:nvPicPr>
            <p:cNvPr id="7" name="Picture 2" descr="http://www.bartelme.at/material/organicdesktops/result.jpg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5400000">
              <a:off x="342900" y="571500"/>
              <a:ext cx="6858000" cy="5715000"/>
            </a:xfrm>
            <a:prstGeom prst="rect">
              <a:avLst/>
            </a:prstGeom>
            <a:noFill/>
          </p:spPr>
        </p:pic>
        <p:pic>
          <p:nvPicPr>
            <p:cNvPr id="9" name="Picture 2" descr="http://www.bartelme.at/material/organicdesktops/result.jpg"/>
            <p:cNvPicPr>
              <a:picLocks noChangeAspect="1" noChangeArrowheads="1"/>
            </p:cNvPicPr>
            <p:nvPr userDrawn="1"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5400000">
              <a:off x="-2933700" y="2552700"/>
              <a:ext cx="6858000" cy="1752600"/>
            </a:xfrm>
            <a:prstGeom prst="rect">
              <a:avLst/>
            </a:prstGeom>
            <a:noFill/>
          </p:spPr>
        </p:pic>
      </p:grpSp>
      <p:sp>
        <p:nvSpPr>
          <p:cNvPr id="2" name="Title 1"/>
          <p:cNvSpPr>
            <a:spLocks noGrp="1"/>
          </p:cNvSpPr>
          <p:nvPr userDrawn="1">
            <p:ph type="ctrTitle" hasCustomPrompt="1"/>
          </p:nvPr>
        </p:nvSpPr>
        <p:spPr>
          <a:xfrm>
            <a:off x="2971800" y="3276600"/>
            <a:ext cx="5791200" cy="990600"/>
          </a:xfrm>
        </p:spPr>
        <p:txBody>
          <a:bodyPr>
            <a:normAutofit/>
          </a:bodyPr>
          <a:lstStyle>
            <a:lvl1pPr algn="r">
              <a:defRPr sz="4800"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 Gothic" pitchFamily="34" charset="0"/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/>
          </p:nvPr>
        </p:nvSpPr>
        <p:spPr>
          <a:xfrm>
            <a:off x="2971800" y="4267200"/>
            <a:ext cx="5791200" cy="1295400"/>
          </a:xfrm>
        </p:spPr>
        <p:txBody>
          <a:bodyPr/>
          <a:lstStyle>
            <a:lvl1pPr marL="0" indent="0" algn="r">
              <a:buNone/>
              <a:defRPr>
                <a:solidFill>
                  <a:schemeClr val="bg1"/>
                </a:solidFill>
                <a:latin typeface="Century Gothic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>
                <a:latin typeface="Century Gothic" pitchFamily="34" charset="0"/>
              </a:defRPr>
            </a:lvl1pPr>
          </a:lstStyle>
          <a:p>
            <a:fld id="{63981B59-27A4-4EA5-A2E4-97F88B564662}" type="datetimeFigureOut">
              <a:rPr lang="en-US" smtClean="0"/>
              <a:pPr/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>
                <a:latin typeface="Century Gothic" pitchFamily="34" charset="0"/>
              </a:defRPr>
            </a:lvl1pPr>
          </a:lstStyle>
          <a:p>
            <a:fld id="{01255C48-3811-4A3D-8BF2-2E1C21533E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81B59-27A4-4EA5-A2E4-97F88B564662}" type="datetimeFigureOut">
              <a:rPr lang="en-US" smtClean="0"/>
              <a:pPr/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55C48-3811-4A3D-8BF2-2E1C21533E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81B59-27A4-4EA5-A2E4-97F88B564662}" type="datetimeFigureOut">
              <a:rPr lang="en-US" smtClean="0"/>
              <a:pPr/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55C48-3811-4A3D-8BF2-2E1C21533E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334962"/>
          </a:xfrm>
        </p:spPr>
        <p:txBody>
          <a:bodyPr>
            <a:noAutofit/>
          </a:bodyPr>
          <a:lstStyle>
            <a:lvl1pPr>
              <a:defRPr sz="2000" spc="100" baseline="0">
                <a:effectLst>
                  <a:reflection blurRad="6350" stA="55000" endA="300" endPos="45500" dir="5400000" sy="-100000" algn="bl" rotWithShape="0"/>
                </a:effectLst>
                <a:latin typeface="Century Gothic" pitchFamily="34" charset="0"/>
              </a:defRPr>
            </a:lvl1pPr>
          </a:lstStyle>
          <a:p>
            <a:r>
              <a:rPr lang="en-US" dirty="0" smtClean="0"/>
              <a:t>Juvenile Interstate Data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49831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81B59-27A4-4EA5-A2E4-97F88B564662}" type="datetimeFigureOut">
              <a:rPr lang="en-US" smtClean="0"/>
              <a:pPr/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55C48-3811-4A3D-8BF2-2E1C21533E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962525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3429000"/>
            <a:ext cx="7772400" cy="1500187"/>
          </a:xfrm>
        </p:spPr>
        <p:txBody>
          <a:bodyPr anchor="b">
            <a:normAutofit/>
          </a:bodyPr>
          <a:lstStyle>
            <a:lvl1pPr marL="0" indent="0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81B59-27A4-4EA5-A2E4-97F88B564662}" type="datetimeFigureOut">
              <a:rPr lang="en-US" smtClean="0"/>
              <a:pPr/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55C48-3811-4A3D-8BF2-2E1C21533E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81B59-27A4-4EA5-A2E4-97F88B564662}" type="datetimeFigureOut">
              <a:rPr lang="en-US" smtClean="0"/>
              <a:pPr/>
              <a:t>9/17/2013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55C48-3811-4A3D-8BF2-2E1C21533E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81B59-27A4-4EA5-A2E4-97F88B564662}" type="datetimeFigureOut">
              <a:rPr lang="en-US" smtClean="0"/>
              <a:pPr/>
              <a:t>9/17/2013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55C48-3811-4A3D-8BF2-2E1C21533E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81B59-27A4-4EA5-A2E4-97F88B564662}" type="datetimeFigureOut">
              <a:rPr lang="en-US" smtClean="0"/>
              <a:pPr/>
              <a:t>9/17/2013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55C48-3811-4A3D-8BF2-2E1C21533E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81B59-27A4-4EA5-A2E4-97F88B564662}" type="datetimeFigureOut">
              <a:rPr lang="en-US" smtClean="0"/>
              <a:pPr/>
              <a:t>9/17/2013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55C48-3811-4A3D-8BF2-2E1C21533E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81B59-27A4-4EA5-A2E4-97F88B564662}" type="datetimeFigureOut">
              <a:rPr lang="en-US" smtClean="0"/>
              <a:pPr/>
              <a:t>9/17/2013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55C48-3811-4A3D-8BF2-2E1C21533E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81B59-27A4-4EA5-A2E4-97F88B564662}" type="datetimeFigureOut">
              <a:rPr lang="en-US" smtClean="0"/>
              <a:pPr/>
              <a:t>9/17/2013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55C48-3811-4A3D-8BF2-2E1C21533E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9" name="Picture 2" descr="http://www.bartelme.at/material/organicdesktops/result.jpg"/>
            <p:cNvPicPr>
              <a:picLocks noChangeAspect="1" noChangeArrowheads="1"/>
            </p:cNvPicPr>
            <p:nvPr userDrawn="1"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 rot="5400000">
              <a:off x="4191000" y="1905000"/>
              <a:ext cx="6858000" cy="3048000"/>
            </a:xfrm>
            <a:prstGeom prst="rect">
              <a:avLst/>
            </a:prstGeom>
            <a:noFill/>
          </p:spPr>
        </p:pic>
        <p:pic>
          <p:nvPicPr>
            <p:cNvPr id="11" name="Picture 2" descr="http://www.bartelme.at/material/organicdesktops/result.jpg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 rot="5400000">
              <a:off x="-190500" y="190500"/>
              <a:ext cx="6858000" cy="6477000"/>
            </a:xfrm>
            <a:prstGeom prst="rect">
              <a:avLst/>
            </a:prstGeom>
            <a:noFill/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63981B59-27A4-4EA5-A2E4-97F88B564662}" type="datetimeFigureOut">
              <a:rPr lang="en-US" smtClean="0"/>
              <a:pPr/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01255C48-3811-4A3D-8BF2-2E1C21533E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829409"/>
            <a:ext cx="1000000" cy="87619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0" kern="1200" cap="none" spc="0">
          <a:ln w="18415" cmpd="sng">
            <a:solidFill>
              <a:srgbClr val="FFFFFF"/>
            </a:solidFill>
            <a:prstDash val="solid"/>
          </a:ln>
          <a:solidFill>
            <a:srgbClr val="FFFFFF"/>
          </a:solidFill>
          <a:effectLst>
            <a:outerShdw blurRad="63500" dir="3600000" algn="tl" rotWithShape="0">
              <a:srgbClr val="000000">
                <a:alpha val="70000"/>
              </a:srgbClr>
            </a:outerShdw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905000"/>
            <a:ext cx="7924800" cy="990600"/>
          </a:xfrm>
          <a:effectLst/>
        </p:spPr>
        <p:txBody>
          <a:bodyPr>
            <a:normAutofit/>
          </a:bodyPr>
          <a:lstStyle/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endPos="0" dir="5400000" sy="-100000" algn="bl" rotWithShape="0"/>
                </a:effectLst>
              </a:rPr>
              <a:t>“What can JIDS do for you?”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endPos="0" dir="5400000" sy="-100000" algn="bl" rotWithShape="0"/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10000"/>
            <a:ext cx="6934200" cy="1752600"/>
          </a:xfrm>
        </p:spPr>
        <p:txBody>
          <a:bodyPr>
            <a:noAutofit/>
          </a:bodyPr>
          <a:lstStyle/>
          <a:p>
            <a:r>
              <a:rPr lang="en-US" sz="2400" dirty="0" smtClean="0"/>
              <a:t>Presenters</a:t>
            </a:r>
            <a:r>
              <a:rPr lang="en-US" sz="2000" dirty="0" smtClean="0"/>
              <a:t>:</a:t>
            </a:r>
          </a:p>
          <a:p>
            <a:r>
              <a:rPr lang="en-US" sz="2000" dirty="0" smtClean="0"/>
              <a:t>Robyn Peterson, Commissioner, OH</a:t>
            </a:r>
          </a:p>
          <a:p>
            <a:r>
              <a:rPr lang="en-US" sz="2000" dirty="0" smtClean="0"/>
              <a:t>Anne Connor, Commissioner, NV</a:t>
            </a:r>
          </a:p>
          <a:p>
            <a:r>
              <a:rPr lang="en-US" sz="2000" dirty="0" smtClean="0"/>
              <a:t>West Region Chair 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1800" y="5715000"/>
            <a:ext cx="1000000" cy="87619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1800" y="5715000"/>
            <a:ext cx="1000000" cy="876191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-10510" y="457199"/>
            <a:ext cx="9001000" cy="55626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Century Gothic" pitchFamily="34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Training Outline</a:t>
            </a:r>
          </a:p>
          <a:p>
            <a:endParaRPr lang="en-US" dirty="0" smtClean="0"/>
          </a:p>
          <a:p>
            <a:pPr marL="457200" indent="-457200"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Common Issues</a:t>
            </a:r>
          </a:p>
          <a:p>
            <a:pPr marL="457200" indent="-457200"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Helpful Hints</a:t>
            </a:r>
          </a:p>
          <a:p>
            <a:pPr marL="457200" indent="-457200"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Maximize the Search Feature</a:t>
            </a:r>
          </a:p>
          <a:p>
            <a:pPr marL="457200" indent="-457200"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Custom Reports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8561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1800" y="5715000"/>
            <a:ext cx="1000000" cy="876191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-10510" y="457198"/>
            <a:ext cx="9001000" cy="6324601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Century Gothic" pitchFamily="34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Common Routing Errors</a:t>
            </a:r>
          </a:p>
          <a:p>
            <a:endParaRPr lang="en-US" sz="1800" dirty="0" smtClean="0"/>
          </a:p>
          <a:p>
            <a:pPr marL="457200" indent="-457200"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000" dirty="0" smtClean="0"/>
              <a:t>Clicking </a:t>
            </a:r>
            <a:r>
              <a:rPr lang="en-US" sz="3000" dirty="0"/>
              <a:t>green arrow “send” icon on Global Assignments to communicate</a:t>
            </a:r>
          </a:p>
          <a:p>
            <a:pPr marL="457200" indent="-457200"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000" dirty="0" smtClean="0"/>
              <a:t>Checking multiple </a:t>
            </a:r>
            <a:r>
              <a:rPr lang="en-US" sz="3000" dirty="0"/>
              <a:t>boxes</a:t>
            </a:r>
          </a:p>
          <a:p>
            <a:pPr marL="457200" indent="-457200"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000" dirty="0" smtClean="0"/>
              <a:t>Use </a:t>
            </a:r>
            <a:r>
              <a:rPr lang="en-US" sz="3000" dirty="0"/>
              <a:t>Form IV to route transfers</a:t>
            </a:r>
          </a:p>
          <a:p>
            <a:pPr marL="457200" indent="-457200"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000" dirty="0" smtClean="0"/>
              <a:t>Don’t </a:t>
            </a:r>
            <a:r>
              <a:rPr lang="en-US" sz="3000" dirty="0"/>
              <a:t>scan whole packet without entering data on e-forms</a:t>
            </a:r>
          </a:p>
          <a:p>
            <a:pPr marL="457200" indent="-457200"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000" dirty="0" smtClean="0"/>
              <a:t>Don’t </a:t>
            </a:r>
            <a:r>
              <a:rPr lang="en-US" sz="3000" dirty="0"/>
              <a:t>process a case if not sent via workflow from Sending State</a:t>
            </a:r>
          </a:p>
          <a:p>
            <a:pPr marL="457200" indent="-457200"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000" dirty="0" smtClean="0"/>
              <a:t>Communication </a:t>
            </a:r>
            <a:r>
              <a:rPr lang="en-US" sz="3000" dirty="0"/>
              <a:t>Forms</a:t>
            </a:r>
          </a:p>
          <a:p>
            <a:pPr marL="457200" indent="-457200"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000" dirty="0" smtClean="0"/>
              <a:t>Ad </a:t>
            </a:r>
            <a:r>
              <a:rPr lang="en-US" sz="3000" dirty="0"/>
              <a:t>hoc routing Home Evaluations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9592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1800" y="5715000"/>
            <a:ext cx="1000000" cy="876191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-10510" y="457198"/>
            <a:ext cx="9001000" cy="63246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Century Gothic" pitchFamily="34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Duplicate File Issues</a:t>
            </a:r>
          </a:p>
          <a:p>
            <a:endParaRPr lang="en-US" dirty="0" smtClean="0"/>
          </a:p>
          <a:p>
            <a:pPr marL="457200" indent="-457200"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000" dirty="0" smtClean="0"/>
              <a:t>Saving file entry multiple times</a:t>
            </a:r>
          </a:p>
          <a:p>
            <a:pPr marL="457200" indent="-457200"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000" dirty="0" smtClean="0"/>
              <a:t>Multiple files associated with one case</a:t>
            </a:r>
            <a:endParaRPr lang="en-US" sz="2600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55380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1800" y="5715000"/>
            <a:ext cx="1000000" cy="876191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-10510" y="457198"/>
            <a:ext cx="9001000" cy="63246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Century Gothic" pitchFamily="34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Uploading Documents</a:t>
            </a:r>
          </a:p>
          <a:p>
            <a:endParaRPr lang="en-US" dirty="0" smtClean="0"/>
          </a:p>
          <a:p>
            <a:pPr marL="457200" indent="-457200"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000" dirty="0" smtClean="0"/>
              <a:t>Don’t upload </a:t>
            </a:r>
            <a:r>
              <a:rPr lang="en-US" sz="3000" dirty="0" smtClean="0"/>
              <a:t>Word </a:t>
            </a:r>
            <a:r>
              <a:rPr lang="en-US" sz="3000" dirty="0" smtClean="0"/>
              <a:t>documents or emails</a:t>
            </a:r>
          </a:p>
          <a:p>
            <a:pPr marL="457200" indent="-457200"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000" dirty="0" smtClean="0"/>
              <a:t>PDF or image files .jpg, .</a:t>
            </a:r>
            <a:r>
              <a:rPr lang="en-US" sz="3000" dirty="0" err="1" smtClean="0"/>
              <a:t>tif</a:t>
            </a:r>
            <a:r>
              <a:rPr lang="en-US" sz="3000" dirty="0" smtClean="0"/>
              <a:t>, or .</a:t>
            </a:r>
            <a:r>
              <a:rPr lang="en-US" sz="3000" dirty="0" err="1" smtClean="0"/>
              <a:t>png</a:t>
            </a:r>
            <a:r>
              <a:rPr lang="en-US" sz="3000" dirty="0" smtClean="0"/>
              <a:t> </a:t>
            </a:r>
          </a:p>
          <a:p>
            <a:pPr marL="457200" indent="-457200"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000" dirty="0" smtClean="0"/>
              <a:t>Upload only in web viewer</a:t>
            </a:r>
            <a:endParaRPr lang="en-US" sz="2600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95230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1800" y="5715000"/>
            <a:ext cx="1000000" cy="876191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-10510" y="457199"/>
            <a:ext cx="9001000" cy="5410201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Century Gothic" pitchFamily="34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Helpful Hints</a:t>
            </a:r>
          </a:p>
          <a:p>
            <a:endParaRPr lang="en-US" dirty="0" smtClean="0"/>
          </a:p>
          <a:p>
            <a:pPr lvl="1" indent="-457200" algn="l">
              <a:lnSpc>
                <a:spcPct val="150000"/>
              </a:lnSpc>
              <a:spcBef>
                <a:spcPts val="720"/>
              </a:spcBef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Century Gothic" pitchFamily="34" charset="0"/>
              </a:rPr>
              <a:t>Adding </a:t>
            </a:r>
            <a:r>
              <a:rPr lang="en-US" sz="3200" dirty="0">
                <a:solidFill>
                  <a:schemeClr val="bg1"/>
                </a:solidFill>
                <a:latin typeface="Century Gothic" pitchFamily="34" charset="0"/>
              </a:rPr>
              <a:t>date file is </a:t>
            </a:r>
            <a:r>
              <a:rPr lang="en-US" sz="3200" dirty="0" smtClean="0">
                <a:solidFill>
                  <a:schemeClr val="bg1"/>
                </a:solidFill>
                <a:latin typeface="Century Gothic" pitchFamily="34" charset="0"/>
              </a:rPr>
              <a:t>sent in file notes</a:t>
            </a:r>
          </a:p>
          <a:p>
            <a:pPr lvl="1" indent="-457200" algn="l">
              <a:lnSpc>
                <a:spcPct val="150000"/>
              </a:lnSpc>
              <a:spcBef>
                <a:spcPts val="720"/>
              </a:spcBef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Century Gothic" pitchFamily="34" charset="0"/>
              </a:rPr>
              <a:t>Form IV tips</a:t>
            </a:r>
          </a:p>
          <a:p>
            <a:pPr lvl="1" indent="-457200" algn="l">
              <a:lnSpc>
                <a:spcPct val="150000"/>
              </a:lnSpc>
              <a:spcBef>
                <a:spcPts val="720"/>
              </a:spcBef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Century Gothic" pitchFamily="34" charset="0"/>
              </a:rPr>
              <a:t>Renaming </a:t>
            </a:r>
            <a:r>
              <a:rPr lang="en-US" sz="3200" dirty="0">
                <a:solidFill>
                  <a:schemeClr val="bg1"/>
                </a:solidFill>
                <a:latin typeface="Century Gothic" pitchFamily="34" charset="0"/>
              </a:rPr>
              <a:t>progress/violation reports </a:t>
            </a:r>
            <a:endParaRPr lang="en-US" sz="32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lvl="1" indent="-457200" algn="l">
              <a:lnSpc>
                <a:spcPct val="150000"/>
              </a:lnSpc>
              <a:spcBef>
                <a:spcPts val="720"/>
              </a:spcBef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Century Gothic" pitchFamily="34" charset="0"/>
              </a:rPr>
              <a:t>Adding </a:t>
            </a:r>
            <a:r>
              <a:rPr lang="en-US" sz="3200" dirty="0">
                <a:solidFill>
                  <a:schemeClr val="bg1"/>
                </a:solidFill>
                <a:latin typeface="Century Gothic" pitchFamily="34" charset="0"/>
              </a:rPr>
              <a:t>minimum/maximum expiration </a:t>
            </a:r>
            <a:r>
              <a:rPr lang="en-US" sz="3200" dirty="0" smtClean="0">
                <a:solidFill>
                  <a:schemeClr val="bg1"/>
                </a:solidFill>
                <a:latin typeface="Century Gothic" pitchFamily="34" charset="0"/>
              </a:rPr>
              <a:t>dates</a:t>
            </a:r>
          </a:p>
          <a:p>
            <a:pPr lvl="1" indent="-457200" algn="l">
              <a:lnSpc>
                <a:spcPct val="150000"/>
              </a:lnSpc>
              <a:spcBef>
                <a:spcPts val="720"/>
              </a:spcBef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Century Gothic" pitchFamily="34" charset="0"/>
              </a:rPr>
              <a:t>Only Receiving State clicks “Awaiting Home Evaluation” </a:t>
            </a:r>
          </a:p>
          <a:p>
            <a:pPr lvl="1" indent="-457200" algn="l">
              <a:lnSpc>
                <a:spcPct val="150000"/>
              </a:lnSpc>
              <a:spcBef>
                <a:spcPts val="720"/>
              </a:spcBef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Century Gothic" pitchFamily="34" charset="0"/>
              </a:rPr>
              <a:t>Case Closure Form X and workflow route</a:t>
            </a:r>
            <a:endParaRPr lang="en-US" sz="3200" dirty="0">
              <a:solidFill>
                <a:schemeClr val="bg1"/>
              </a:solidFill>
              <a:latin typeface="Century Gothic" pitchFamily="34" charset="0"/>
            </a:endParaRP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20578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1800" y="5715000"/>
            <a:ext cx="1000000" cy="876191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-10510" y="457199"/>
            <a:ext cx="9001000" cy="55626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Century Gothic" pitchFamily="34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Maximize the Search Feature</a:t>
            </a:r>
          </a:p>
          <a:p>
            <a:endParaRPr lang="en-US" dirty="0" smtClean="0"/>
          </a:p>
          <a:p>
            <a:pPr marL="457200" indent="-457200"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000" dirty="0" smtClean="0"/>
              <a:t>Gathering data by case type</a:t>
            </a:r>
          </a:p>
          <a:p>
            <a:pPr marL="457200" indent="-457200"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000" dirty="0" smtClean="0"/>
              <a:t>Saving searches</a:t>
            </a:r>
          </a:p>
          <a:p>
            <a:pPr marL="457200" indent="-457200"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000" dirty="0" smtClean="0"/>
              <a:t>File Activity Report</a:t>
            </a:r>
          </a:p>
          <a:p>
            <a:pPr marL="457200" indent="-457200"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000" dirty="0" smtClean="0"/>
              <a:t>Workflow Activity Report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1800" y="5715000"/>
            <a:ext cx="1000000" cy="876191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-10510" y="457199"/>
            <a:ext cx="9001000" cy="61339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Century Gothic" pitchFamily="34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Custom Reports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3000" dirty="0" smtClean="0"/>
              <a:t>Overview</a:t>
            </a:r>
          </a:p>
          <a:p>
            <a:pPr algn="l"/>
            <a:endParaRPr lang="en-US" sz="1100" dirty="0" smtClean="0"/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3000" dirty="0" smtClean="0"/>
              <a:t>Annual Data Collection Reports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Century Gothic" pitchFamily="34" charset="0"/>
              </a:rPr>
              <a:t>Case Load Summary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Century Gothic" pitchFamily="34" charset="0"/>
              </a:rPr>
              <a:t>Juvenile Returned Summary 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Century Gothic" pitchFamily="34" charset="0"/>
              </a:rPr>
              <a:t>Total Failed Placement Summary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Century Gothic" pitchFamily="34" charset="0"/>
              </a:rPr>
              <a:t>Airport Surveillance Requests Met Summary</a:t>
            </a:r>
          </a:p>
          <a:p>
            <a:pPr marL="457200" indent="-457200"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000" dirty="0" smtClean="0"/>
              <a:t>Travel Permit Detail report</a:t>
            </a:r>
          </a:p>
          <a:p>
            <a:pPr marL="457200" indent="-457200"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000" dirty="0" smtClean="0"/>
              <a:t>Duplicate Juveniles report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17826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1800" y="5715000"/>
            <a:ext cx="1000000" cy="876191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-153917" y="762000"/>
            <a:ext cx="9001000" cy="55626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Century Gothic" pitchFamily="34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4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 &amp; A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18846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1.3179"/>
  <p:tag name="PPTVERSION" val="14"/>
  <p:tag name="TPOS" val="2"/>
</p:tagLst>
</file>

<file path=ppt/theme/theme1.xml><?xml version="1.0" encoding="utf-8"?>
<a:theme xmlns:a="http://schemas.openxmlformats.org/drawingml/2006/main" name="TP03000316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C85EFD7E700AC4598773008E8D76C68" ma:contentTypeVersion="0" ma:contentTypeDescription="Create a new document." ma:contentTypeScope="" ma:versionID="128fccf0f512479fe49c7075e164e43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98A9D79-E6BF-4B80-9AAC-8FFB3D132DDE}">
  <ds:schemaRefs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9B569C99-B2B1-4D9B-BCA5-8B63E41EF5C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EA18056-32C7-46DA-A94A-CC879F1AFBC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TP030003160</Template>
  <TotalTime>1558</TotalTime>
  <Words>216</Words>
  <Application>Microsoft Office PowerPoint</Application>
  <PresentationFormat>On-screen Show (4:3)</PresentationFormat>
  <Paragraphs>58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TP030003160</vt:lpstr>
      <vt:lpstr>“What can JIDS do for you?”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CSG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JIDS Privacy Policy</dc:title>
  <dc:creator>Ashley Lippert</dc:creator>
  <cp:lastModifiedBy>icjadmin@juvenilecompact.org</cp:lastModifiedBy>
  <cp:revision>64</cp:revision>
  <dcterms:created xsi:type="dcterms:W3CDTF">2012-06-12T14:56:53Z</dcterms:created>
  <dcterms:modified xsi:type="dcterms:W3CDTF">2013-09-17T19:54:42Z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TC300031609990</vt:lpwstr>
  </property>
  <property fmtid="{D5CDD505-2E9C-101B-9397-08002B2CF9AE}" pid="3" name="ContentTypeId">
    <vt:lpwstr>0x0101005C85EFD7E700AC4598773008E8D76C68</vt:lpwstr>
  </property>
</Properties>
</file>